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30"/>
  </p:notesMasterIdLst>
  <p:handoutMasterIdLst>
    <p:handoutMasterId r:id="rId31"/>
  </p:handoutMasterIdLst>
  <p:sldIdLst>
    <p:sldId id="256" r:id="rId4"/>
    <p:sldId id="258" r:id="rId5"/>
    <p:sldId id="260" r:id="rId6"/>
    <p:sldId id="259" r:id="rId7"/>
    <p:sldId id="261" r:id="rId8"/>
    <p:sldId id="277" r:id="rId9"/>
    <p:sldId id="262" r:id="rId10"/>
    <p:sldId id="280" r:id="rId11"/>
    <p:sldId id="263" r:id="rId12"/>
    <p:sldId id="264" r:id="rId13"/>
    <p:sldId id="281" r:id="rId14"/>
    <p:sldId id="268" r:id="rId15"/>
    <p:sldId id="265" r:id="rId16"/>
    <p:sldId id="266" r:id="rId17"/>
    <p:sldId id="267" r:id="rId18"/>
    <p:sldId id="270" r:id="rId19"/>
    <p:sldId id="276" r:id="rId20"/>
    <p:sldId id="271" r:id="rId21"/>
    <p:sldId id="269" r:id="rId22"/>
    <p:sldId id="278" r:id="rId23"/>
    <p:sldId id="272" r:id="rId24"/>
    <p:sldId id="282" r:id="rId25"/>
    <p:sldId id="274" r:id="rId26"/>
    <p:sldId id="279" r:id="rId27"/>
    <p:sldId id="275" r:id="rId28"/>
    <p:sldId id="283" r:id="rId29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708C"/>
    <a:srgbClr val="E9E2C9"/>
    <a:srgbClr val="D8B088"/>
    <a:srgbClr val="CB9661"/>
    <a:srgbClr val="B66538"/>
    <a:srgbClr val="65BDFF"/>
    <a:srgbClr val="33A8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4" autoAdjust="0"/>
    <p:restoredTop sz="94660"/>
  </p:normalViewPr>
  <p:slideViewPr>
    <p:cSldViewPr>
      <p:cViewPr varScale="1">
        <p:scale>
          <a:sx n="88" d="100"/>
          <a:sy n="88" d="100"/>
        </p:scale>
        <p:origin x="-120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737BD-00E6-4D23-8115-D883DBC2DD14}" type="datetimeFigureOut">
              <a:rPr lang="cs-CZ" smtClean="0"/>
              <a:pPr/>
              <a:t>30.5.2016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09107-0BA5-4A55-8CB8-598D7A0B427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18114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96BC422-EC1D-4A75-A93C-19758ED7B0CA}" type="datetimeFigureOut">
              <a:rPr lang="cs-CZ"/>
              <a:pPr>
                <a:defRPr/>
              </a:pPr>
              <a:t>30.5.2016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31FF58C-E6ED-43B6-A281-67AA1446AF9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688909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41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D4799D-EA2D-4577-AA68-3B1AF5C542CD}" type="slidenum">
              <a:rPr lang="cs-CZ" altLang="cs-CZ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506956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3C64FC-95B0-4AA3-802E-6CAD4A8FC5C8}" type="slidenum">
              <a:rPr lang="cs-CZ" altLang="cs-CZ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2819933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3C64FC-95B0-4AA3-802E-6CAD4A8FC5C8}" type="slidenum">
              <a:rPr lang="cs-CZ" altLang="cs-CZ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2819933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41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D4799D-EA2D-4577-AA68-3B1AF5C542CD}" type="slidenum">
              <a:rPr lang="cs-CZ" altLang="cs-CZ"/>
              <a:pPr/>
              <a:t>26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506956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Workshop: Preventivní péče o historické knihovní fondy. Kuks, 2016.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C7F0-6A01-44EA-B71E-242104F4F33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3779743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Workshop: Preventivní péče o historické knihovní fondy. Kuks, 2016.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2EED9-5FD7-454C-B95D-1995FBC086C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3495282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Workshop: Preventivní péče o historické knihovní fondy. Kuks, 2016.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B91DB-7CF0-4B7A-8C0C-76EBFE0CF2F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4288634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Workshop: Preventivní péče o historické knihovní fondy. Kuks, 2016.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D15CF-8AC1-4734-99D2-ED366100674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348009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Workshop: Preventivní péče o historické knihovní fondy. Kuks, 2016.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D28B9-731B-4936-95BC-225FEF3420F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2168665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Workshop: Preventivní péče o historické knihovní fondy. Kuks, 2016.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34DE4-21CD-4F03-B6BE-821B555035F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1120534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Workshop: Preventivní péče o historické knihovní fondy. Kuks, 2016.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30A8A-68AA-4303-8206-0B02F19DDE6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671789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Workshop: Preventivní péče o historické knihovní fondy. Kuks, 2016.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A3255-2292-4D9A-B427-C31679F584D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4286880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Workshop: Preventivní péče o historické knihovní fondy. Kuks, 2016.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A4144-88DB-4509-B4D5-81662BD0ACB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1995566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Workshop: Preventivní péče o historické knihovní fondy. Kuks, 2016.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55BB4-0FE6-4A53-98E7-63AD7583399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2104864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Workshop: Preventivní péče o historické knihovní fondy. Kuks, 2016.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E3FD0-1252-40F2-A3DF-02B8E3DEC2F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753216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B66538"/>
            </a:gs>
            <a:gs pos="33000">
              <a:srgbClr val="CB9661"/>
            </a:gs>
            <a:gs pos="60001">
              <a:srgbClr val="D8B088"/>
            </a:gs>
            <a:gs pos="78999">
              <a:srgbClr val="E9E2C9"/>
            </a:gs>
            <a:gs pos="100000">
              <a:srgbClr val="EBF6F7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r>
              <a:rPr lang="cs-CZ" altLang="cs-CZ"/>
              <a:t>Workshop: Preventivní péče o historické knihovní fondy. Kuks, 2016.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A4C5C3E3-C46D-4F15-A77A-282B684178A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0"/>
            <a:ext cx="7391400" cy="2819400"/>
          </a:xfrm>
        </p:spPr>
        <p:txBody>
          <a:bodyPr anchor="ctr"/>
          <a:lstStyle/>
          <a:p>
            <a:pPr eaLnBrk="1" hangingPunct="1"/>
            <a:r>
              <a:rPr lang="cs-CZ" altLang="cs-CZ" sz="3600" dirty="0" smtClean="0">
                <a:solidFill>
                  <a:srgbClr val="D42E12"/>
                </a:solidFill>
              </a:rPr>
              <a:t>Ochrana a konzervace historických knihovních fondů</a:t>
            </a:r>
            <a:br>
              <a:rPr lang="cs-CZ" altLang="cs-CZ" sz="3600" dirty="0" smtClean="0">
                <a:solidFill>
                  <a:srgbClr val="D42E12"/>
                </a:solidFill>
              </a:rPr>
            </a:br>
            <a:r>
              <a:rPr lang="cs-CZ" altLang="cs-CZ" sz="3600" dirty="0" smtClean="0">
                <a:solidFill>
                  <a:srgbClr val="00708C"/>
                </a:solidFill>
              </a:rPr>
              <a:t>v současné praxi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0400" y="2552700"/>
            <a:ext cx="5943600" cy="2705100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Národní knihovna České republiky</a:t>
            </a:r>
          </a:p>
          <a:p>
            <a:pPr eaLnBrk="1" hangingPunct="1"/>
            <a:endParaRPr lang="cs-CZ" altLang="cs-CZ" dirty="0" smtClean="0"/>
          </a:p>
          <a:p>
            <a:r>
              <a:rPr lang="cs-CZ" altLang="cs-CZ" sz="1800" u="sng" dirty="0" smtClean="0"/>
              <a:t>Mgr. Jitka Neoralová, </a:t>
            </a:r>
            <a:r>
              <a:rPr lang="cs-CZ" altLang="cs-CZ" sz="1800" dirty="0" smtClean="0"/>
              <a:t>Ing. Petra Vávrová, PhD.</a:t>
            </a:r>
            <a:endParaRPr lang="cs-CZ" altLang="cs-CZ" sz="1800" u="sng" dirty="0" smtClean="0"/>
          </a:p>
          <a:p>
            <a:pPr eaLnBrk="1" hangingPunct="1"/>
            <a:endParaRPr lang="cs-CZ" altLang="cs-CZ" sz="1800" u="sng" dirty="0" smtClean="0"/>
          </a:p>
          <a:p>
            <a:pPr eaLnBrk="1" hangingPunct="1"/>
            <a:r>
              <a:rPr lang="cs-CZ" altLang="cs-CZ" sz="1800" dirty="0" smtClean="0"/>
              <a:t>Odbor ochrany knihovních fondů NK ČR</a:t>
            </a:r>
          </a:p>
          <a:p>
            <a:pPr eaLnBrk="1" hangingPunct="1"/>
            <a:endParaRPr lang="cs-CZ" altLang="cs-CZ" sz="1800" dirty="0" smtClean="0"/>
          </a:p>
          <a:p>
            <a:pPr eaLnBrk="1" hangingPunct="1"/>
            <a:r>
              <a:rPr lang="cs-CZ" altLang="cs-CZ" sz="1800" dirty="0" smtClean="0"/>
              <a:t> e-mail: petra.vavrova@nkp.cz</a:t>
            </a:r>
          </a:p>
        </p:txBody>
      </p:sp>
      <p:pic>
        <p:nvPicPr>
          <p:cNvPr id="3076" name="Picture 4" descr="new_nklogo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9525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827088" y="6453188"/>
            <a:ext cx="7580312" cy="404812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>
                <a:solidFill>
                  <a:srgbClr val="663300"/>
                </a:solidFill>
              </a:rPr>
              <a:t>Workshop: Preventivní péče o historické knihovní fondy. Kuks, 2016.</a:t>
            </a:r>
          </a:p>
        </p:txBody>
      </p:sp>
      <p:pic>
        <p:nvPicPr>
          <p:cNvPr id="6" name="Picture 2" descr="C:\Users\Jita\Documents\NK\zámecké knihovny\Obr2Domu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CB9661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143000"/>
            <a:ext cx="3829912" cy="5008633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74C7F0-6A01-44EA-B71E-242104F4F336}" type="slidenum">
              <a:rPr lang="cs-CZ" altLang="cs-CZ" smtClean="0"/>
              <a:pPr>
                <a:defRPr/>
              </a:pPr>
              <a:t>1</a:t>
            </a:fld>
            <a:endParaRPr lang="cs-CZ" alt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8C"/>
                </a:solidFill>
              </a:rPr>
              <a:t>Světlo</a:t>
            </a:r>
            <a:endParaRPr lang="cs-CZ" dirty="0">
              <a:solidFill>
                <a:srgbClr val="00708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Zbránit průniku slunečního záření z exteriéru – folie, zatmění oken</a:t>
            </a:r>
          </a:p>
          <a:p>
            <a:r>
              <a:rPr lang="cs-CZ" dirty="0" smtClean="0"/>
              <a:t>Eliminovat zdroje UV a IČ záření – reflektory, zářivky, žárovky</a:t>
            </a:r>
          </a:p>
          <a:p>
            <a:r>
              <a:rPr lang="cs-CZ" dirty="0" smtClean="0"/>
              <a:t>Nastavitelná intenzita osvětlení - stmívání</a:t>
            </a:r>
          </a:p>
          <a:p>
            <a:r>
              <a:rPr lang="cs-CZ" dirty="0" smtClean="0"/>
              <a:t>Využívat studené světlo – LED nebo </a:t>
            </a:r>
            <a:r>
              <a:rPr lang="cs-CZ" dirty="0" err="1" smtClean="0"/>
              <a:t>světlovodiče</a:t>
            </a:r>
            <a:r>
              <a:rPr lang="cs-CZ" dirty="0" smtClean="0"/>
              <a:t>, nezbytné ve vitrínách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473825"/>
            <a:ext cx="9144000" cy="384175"/>
          </a:xfrm>
        </p:spPr>
        <p:txBody>
          <a:bodyPr/>
          <a:lstStyle/>
          <a:p>
            <a:pPr>
              <a:defRPr/>
            </a:pPr>
            <a:r>
              <a:rPr lang="cs-CZ" altLang="cs-CZ" dirty="0" smtClean="0">
                <a:solidFill>
                  <a:srgbClr val="663300"/>
                </a:solidFill>
              </a:rPr>
              <a:t>Workshop: Preventivní péče o historické knihovní fondy. Kuks, 2016.</a:t>
            </a:r>
            <a:endParaRPr lang="cs-CZ" altLang="cs-CZ" dirty="0">
              <a:solidFill>
                <a:srgbClr val="6633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D15CF-8AC1-4734-99D2-ED3661006744}" type="slidenum">
              <a:rPr lang="cs-CZ" altLang="cs-CZ" smtClean="0"/>
              <a:pPr>
                <a:defRPr/>
              </a:pPr>
              <a:t>10</a:t>
            </a:fld>
            <a:endParaRPr lang="cs-CZ" alt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8C"/>
                </a:solidFill>
              </a:rPr>
              <a:t>Světlo</a:t>
            </a:r>
            <a:endParaRPr lang="cs-CZ" dirty="0">
              <a:solidFill>
                <a:srgbClr val="00708C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473825"/>
            <a:ext cx="9144000" cy="384175"/>
          </a:xfrm>
        </p:spPr>
        <p:txBody>
          <a:bodyPr/>
          <a:lstStyle/>
          <a:p>
            <a:pPr>
              <a:defRPr/>
            </a:pPr>
            <a:r>
              <a:rPr lang="cs-CZ" altLang="cs-CZ" dirty="0" smtClean="0">
                <a:solidFill>
                  <a:srgbClr val="663300"/>
                </a:solidFill>
              </a:rPr>
              <a:t>Workshop: Preventivní péče o historické knihovní fondy. Kuks, 2016.</a:t>
            </a:r>
            <a:endParaRPr lang="cs-CZ" altLang="cs-CZ" dirty="0">
              <a:solidFill>
                <a:srgbClr val="6633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D15CF-8AC1-4734-99D2-ED3661006744}" type="slidenum">
              <a:rPr lang="cs-CZ" altLang="cs-CZ" smtClean="0"/>
              <a:pPr>
                <a:defRPr/>
              </a:pPr>
              <a:t>11</a:t>
            </a:fld>
            <a:endParaRPr lang="cs-CZ" altLang="cs-CZ" dirty="0"/>
          </a:p>
        </p:txBody>
      </p:sp>
      <p:pic>
        <p:nvPicPr>
          <p:cNvPr id="5122" name="Picture 2" descr="F:\Jitka\metodika\Prevent.k\RView - MV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9540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8C"/>
                </a:solidFill>
              </a:rPr>
              <a:t>Prach</a:t>
            </a:r>
            <a:endParaRPr lang="cs-CZ" dirty="0">
              <a:solidFill>
                <a:srgbClr val="00708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5158582"/>
          </a:xfrm>
        </p:spPr>
        <p:txBody>
          <a:bodyPr/>
          <a:lstStyle/>
          <a:p>
            <a:r>
              <a:rPr lang="cs-CZ" dirty="0" smtClean="0"/>
              <a:t>Zbránit průniku prachu z exteriéru – zatěsnění oken</a:t>
            </a:r>
          </a:p>
          <a:p>
            <a:r>
              <a:rPr lang="cs-CZ" dirty="0" smtClean="0"/>
              <a:t>Během stavebních prací v areálu fondy odvést nebo důkladně zatěsnit úložný prostor – zalepení vstupů foliemi</a:t>
            </a:r>
          </a:p>
          <a:p>
            <a:r>
              <a:rPr lang="cs-CZ" dirty="0" smtClean="0"/>
              <a:t>Pravidelný úklid prostor i fondů s vysavačem – respirátor</a:t>
            </a:r>
          </a:p>
          <a:p>
            <a:r>
              <a:rPr lang="cs-CZ" dirty="0" smtClean="0"/>
              <a:t>Využívat mobilní klimatizace s filtry</a:t>
            </a:r>
          </a:p>
          <a:p>
            <a:r>
              <a:rPr lang="cs-CZ" dirty="0" smtClean="0"/>
              <a:t>Ochranné návleky nebo papuče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473825"/>
            <a:ext cx="9144000" cy="384175"/>
          </a:xfrm>
        </p:spPr>
        <p:txBody>
          <a:bodyPr/>
          <a:lstStyle/>
          <a:p>
            <a:pPr>
              <a:defRPr/>
            </a:pPr>
            <a:r>
              <a:rPr lang="cs-CZ" altLang="cs-CZ" dirty="0" smtClean="0">
                <a:solidFill>
                  <a:srgbClr val="663300"/>
                </a:solidFill>
              </a:rPr>
              <a:t>Workshop: Preventivní péče o historické knihovní fondy. Kuks, 2016.</a:t>
            </a:r>
            <a:endParaRPr lang="cs-CZ" altLang="cs-CZ" dirty="0">
              <a:solidFill>
                <a:srgbClr val="6633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D15CF-8AC1-4734-99D2-ED3661006744}" type="slidenum">
              <a:rPr lang="cs-CZ" altLang="cs-CZ" smtClean="0"/>
              <a:pPr>
                <a:defRPr/>
              </a:pPr>
              <a:t>12</a:t>
            </a:fld>
            <a:endParaRPr lang="cs-CZ" alt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8C"/>
                </a:solidFill>
              </a:rPr>
              <a:t>Vzdušné polutanty</a:t>
            </a:r>
            <a:endParaRPr lang="cs-CZ" dirty="0">
              <a:solidFill>
                <a:srgbClr val="00708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 základě monitoringu vytipujeme zdroje a provedeme opatření</a:t>
            </a:r>
          </a:p>
          <a:p>
            <a:r>
              <a:rPr lang="cs-CZ" dirty="0" smtClean="0"/>
              <a:t>Eliminovat zdroje polutantů– inertní materiály</a:t>
            </a:r>
          </a:p>
          <a:p>
            <a:r>
              <a:rPr lang="cs-CZ" dirty="0" smtClean="0"/>
              <a:t>Filtrace vzduchu – lze i v mobilních přístrojích</a:t>
            </a:r>
          </a:p>
          <a:p>
            <a:r>
              <a:rPr lang="cs-CZ" dirty="0" smtClean="0"/>
              <a:t>Pasivní </a:t>
            </a:r>
            <a:r>
              <a:rPr lang="cs-CZ" dirty="0" err="1" smtClean="0"/>
              <a:t>absorbéry</a:t>
            </a:r>
            <a:r>
              <a:rPr lang="cs-CZ" dirty="0" smtClean="0"/>
              <a:t> – uhlíková textilie, pěny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473825"/>
            <a:ext cx="9144000" cy="384175"/>
          </a:xfrm>
        </p:spPr>
        <p:txBody>
          <a:bodyPr/>
          <a:lstStyle/>
          <a:p>
            <a:pPr>
              <a:defRPr/>
            </a:pPr>
            <a:r>
              <a:rPr lang="cs-CZ" altLang="cs-CZ" dirty="0" smtClean="0">
                <a:solidFill>
                  <a:srgbClr val="663300"/>
                </a:solidFill>
              </a:rPr>
              <a:t>Workshop: Preventivní péče o historické knihovní fondy. Kuks, 2016.</a:t>
            </a:r>
            <a:endParaRPr lang="cs-CZ" altLang="cs-CZ" dirty="0">
              <a:solidFill>
                <a:srgbClr val="6633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D15CF-8AC1-4734-99D2-ED3661006744}" type="slidenum">
              <a:rPr lang="cs-CZ" altLang="cs-CZ" smtClean="0"/>
              <a:pPr>
                <a:defRPr/>
              </a:pPr>
              <a:t>13</a:t>
            </a:fld>
            <a:endParaRPr lang="cs-CZ" alt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8C"/>
                </a:solidFill>
              </a:rPr>
              <a:t>Biologické poškození</a:t>
            </a:r>
            <a:endParaRPr lang="cs-CZ" dirty="0">
              <a:solidFill>
                <a:srgbClr val="00708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r>
              <a:rPr lang="cs-CZ" sz="2000" dirty="0" smtClean="0"/>
              <a:t>Plísně</a:t>
            </a:r>
          </a:p>
          <a:p>
            <a:pPr lvl="1"/>
            <a:r>
              <a:rPr lang="cs-CZ" sz="1600" dirty="0" smtClean="0"/>
              <a:t>RV pod 65 % teplota pod 22°C</a:t>
            </a:r>
          </a:p>
          <a:p>
            <a:pPr lvl="1"/>
            <a:r>
              <a:rPr lang="cs-CZ" sz="1600" dirty="0" smtClean="0"/>
              <a:t>Zajistit proudění vzduchu</a:t>
            </a:r>
          </a:p>
          <a:p>
            <a:pPr lvl="1"/>
            <a:r>
              <a:rPr lang="cs-CZ" sz="1600" dirty="0" smtClean="0"/>
              <a:t>Napadené knihy i v okolí izolovat od ostatních </a:t>
            </a:r>
          </a:p>
          <a:p>
            <a:pPr lvl="1"/>
            <a:r>
              <a:rPr lang="cs-CZ" sz="1600" dirty="0" smtClean="0"/>
              <a:t>Používat ochranné pracovní pomůcky</a:t>
            </a:r>
          </a:p>
          <a:p>
            <a:pPr lvl="1"/>
            <a:r>
              <a:rPr lang="cs-CZ" sz="1600" dirty="0" smtClean="0"/>
              <a:t>Dezinfekce knih i samotných prostor</a:t>
            </a:r>
          </a:p>
          <a:p>
            <a:pPr lvl="1"/>
            <a:r>
              <a:rPr lang="cs-CZ" sz="1600" dirty="0" smtClean="0"/>
              <a:t>Páry alkoholu, etylenoxid, </a:t>
            </a:r>
            <a:r>
              <a:rPr lang="cs-CZ" sz="1600" dirty="0" err="1" smtClean="0"/>
              <a:t>kvarterní</a:t>
            </a:r>
            <a:r>
              <a:rPr lang="cs-CZ" sz="1600" dirty="0" smtClean="0"/>
              <a:t> </a:t>
            </a:r>
            <a:r>
              <a:rPr lang="cs-CZ" sz="1600" dirty="0" smtClean="0"/>
              <a:t>amoniové soli </a:t>
            </a:r>
            <a:r>
              <a:rPr lang="cs-CZ" sz="1600" dirty="0" smtClean="0"/>
              <a:t>(Ajatin bílý) aj.</a:t>
            </a:r>
          </a:p>
          <a:p>
            <a:r>
              <a:rPr lang="cs-CZ" sz="2000" dirty="0" smtClean="0"/>
              <a:t>Hmyz</a:t>
            </a:r>
          </a:p>
          <a:p>
            <a:pPr lvl="1"/>
            <a:r>
              <a:rPr lang="cs-CZ" sz="1600" dirty="0" smtClean="0"/>
              <a:t>Utěsnit přístupy z exteriéru (okna a dveře, stropní trámy)</a:t>
            </a:r>
          </a:p>
          <a:p>
            <a:pPr lvl="1"/>
            <a:r>
              <a:rPr lang="cs-CZ" sz="1600" dirty="0" smtClean="0"/>
              <a:t>Sítě v oknech, </a:t>
            </a:r>
            <a:r>
              <a:rPr lang="cs-CZ" sz="1600" dirty="0" err="1" smtClean="0"/>
              <a:t>polepové</a:t>
            </a:r>
            <a:r>
              <a:rPr lang="cs-CZ" sz="1600" dirty="0" smtClean="0"/>
              <a:t> pasti, feromonové pasti</a:t>
            </a:r>
          </a:p>
          <a:p>
            <a:pPr lvl="1"/>
            <a:r>
              <a:rPr lang="cs-CZ" sz="1600" dirty="0" smtClean="0"/>
              <a:t>Mobiliář a stavební prvky ošetřit tekutým insekticidem</a:t>
            </a:r>
          </a:p>
          <a:p>
            <a:pPr lvl="1"/>
            <a:r>
              <a:rPr lang="cs-CZ" sz="1600" dirty="0" smtClean="0"/>
              <a:t>Pravidelně provádět dezinsekci plynováním</a:t>
            </a:r>
          </a:p>
          <a:p>
            <a:pPr lvl="1"/>
            <a:r>
              <a:rPr lang="cs-CZ" sz="1600" dirty="0" smtClean="0"/>
              <a:t>Ošetření dusíkem, gama zářením, vymrazováním (pro knihy nevhodné)</a:t>
            </a:r>
          </a:p>
          <a:p>
            <a:r>
              <a:rPr lang="cs-CZ" sz="2000" dirty="0" smtClean="0"/>
              <a:t>Obratlovci </a:t>
            </a:r>
          </a:p>
          <a:p>
            <a:pPr lvl="1"/>
            <a:r>
              <a:rPr lang="cs-CZ" sz="1600" dirty="0" smtClean="0"/>
              <a:t>Najít a zabezpečit přístup škůdců</a:t>
            </a:r>
          </a:p>
          <a:p>
            <a:pPr lvl="1"/>
            <a:r>
              <a:rPr lang="cs-CZ" sz="1600" dirty="0" smtClean="0"/>
              <a:t>Instalovat pasti, trny na okna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473825"/>
            <a:ext cx="9144000" cy="384175"/>
          </a:xfrm>
        </p:spPr>
        <p:txBody>
          <a:bodyPr/>
          <a:lstStyle/>
          <a:p>
            <a:pPr>
              <a:defRPr/>
            </a:pPr>
            <a:r>
              <a:rPr lang="cs-CZ" altLang="cs-CZ" dirty="0" smtClean="0">
                <a:solidFill>
                  <a:srgbClr val="663300"/>
                </a:solidFill>
              </a:rPr>
              <a:t>Workshop: Preventivní péče o historické knihovní fondy. Kuks, 2016.</a:t>
            </a:r>
            <a:endParaRPr lang="cs-CZ" altLang="cs-CZ" dirty="0">
              <a:solidFill>
                <a:srgbClr val="6633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D15CF-8AC1-4734-99D2-ED3661006744}" type="slidenum">
              <a:rPr lang="cs-CZ" altLang="cs-CZ" smtClean="0"/>
              <a:pPr>
                <a:defRPr/>
              </a:pPr>
              <a:t>14</a:t>
            </a:fld>
            <a:endParaRPr lang="cs-CZ" altLang="cs-CZ" dirty="0"/>
          </a:p>
        </p:txBody>
      </p:sp>
      <p:pic>
        <p:nvPicPr>
          <p:cNvPr id="8194" name="Picture 2" descr="mol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3429000"/>
            <a:ext cx="147695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F:\Povodeň 2013\Nová složka\foto postřik\DSC_37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295400"/>
            <a:ext cx="2478088" cy="1645838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8C"/>
                </a:solidFill>
              </a:rPr>
              <a:t>Manipulace</a:t>
            </a:r>
            <a:endParaRPr lang="cs-CZ" dirty="0">
              <a:solidFill>
                <a:srgbClr val="00708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71600"/>
            <a:ext cx="5638800" cy="4525963"/>
          </a:xfrm>
        </p:spPr>
        <p:txBody>
          <a:bodyPr/>
          <a:lstStyle/>
          <a:p>
            <a:r>
              <a:rPr lang="cs-CZ" sz="2000" dirty="0" smtClean="0"/>
              <a:t>Vždy v rukavičkách</a:t>
            </a:r>
          </a:p>
          <a:p>
            <a:pPr lvl="1"/>
            <a:r>
              <a:rPr lang="cs-CZ" sz="1600" dirty="0" smtClean="0"/>
              <a:t>Bavlněné, latexové, nitrilové, PVC, </a:t>
            </a:r>
          </a:p>
          <a:p>
            <a:r>
              <a:rPr lang="cs-CZ" sz="2000" dirty="0" smtClean="0">
                <a:solidFill>
                  <a:srgbClr val="FF0000"/>
                </a:solidFill>
              </a:rPr>
              <a:t>V prostorách </a:t>
            </a:r>
            <a:r>
              <a:rPr lang="cs-CZ" sz="2000" dirty="0" smtClean="0">
                <a:solidFill>
                  <a:srgbClr val="FF0000"/>
                </a:solidFill>
              </a:rPr>
              <a:t>knihoven  a badatelen je </a:t>
            </a:r>
            <a:r>
              <a:rPr lang="cs-CZ" sz="2000" dirty="0" smtClean="0">
                <a:solidFill>
                  <a:srgbClr val="FF0000"/>
                </a:solidFill>
              </a:rPr>
              <a:t>zakázáno</a:t>
            </a:r>
          </a:p>
          <a:p>
            <a:pPr lvl="1"/>
            <a:r>
              <a:rPr lang="cs-CZ" sz="1600" dirty="0" smtClean="0"/>
              <a:t>Kouřit a manipulace  ohněm obecně</a:t>
            </a:r>
          </a:p>
          <a:p>
            <a:pPr lvl="1"/>
            <a:r>
              <a:rPr lang="cs-CZ" sz="1600" dirty="0" smtClean="0"/>
              <a:t>Jíst a pít nebo vnášet potraviny a nápoje</a:t>
            </a:r>
          </a:p>
          <a:p>
            <a:pPr lvl="1"/>
            <a:r>
              <a:rPr lang="cs-CZ" sz="1600" dirty="0" smtClean="0"/>
              <a:t>Používat zvýrazňovače, kuličková pera, inkoustová pera (kromě dokumentárního), lepicí pásky</a:t>
            </a:r>
          </a:p>
          <a:p>
            <a:r>
              <a:rPr lang="cs-CZ" sz="2000" dirty="0" smtClean="0"/>
              <a:t>Dodržovat maximální váhu pro manipulaci s </a:t>
            </a:r>
            <a:r>
              <a:rPr lang="cs-CZ" sz="2000" dirty="0" smtClean="0"/>
              <a:t>břemenem. Do </a:t>
            </a:r>
            <a:r>
              <a:rPr lang="cs-CZ" sz="2000" dirty="0" smtClean="0"/>
              <a:t>vyšších regálů využívat </a:t>
            </a:r>
            <a:r>
              <a:rPr lang="cs-CZ" sz="2000" dirty="0" smtClean="0"/>
              <a:t>schůdky.</a:t>
            </a:r>
            <a:endParaRPr lang="cs-CZ" sz="2000" dirty="0" smtClean="0"/>
          </a:p>
          <a:p>
            <a:r>
              <a:rPr lang="cs-CZ" sz="2000" dirty="0" smtClean="0"/>
              <a:t>Nenechat při vyjímání ostatní knihy sklápět, zarážky</a:t>
            </a:r>
          </a:p>
          <a:p>
            <a:r>
              <a:rPr lang="cs-CZ" sz="2000" dirty="0" smtClean="0"/>
              <a:t>Knihou </a:t>
            </a:r>
            <a:r>
              <a:rPr lang="cs-CZ" sz="2000" dirty="0" smtClean="0"/>
              <a:t>listovat pouze na klínových podpěrách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473825"/>
            <a:ext cx="9144000" cy="384175"/>
          </a:xfrm>
        </p:spPr>
        <p:txBody>
          <a:bodyPr/>
          <a:lstStyle/>
          <a:p>
            <a:pPr>
              <a:defRPr/>
            </a:pPr>
            <a:r>
              <a:rPr lang="cs-CZ" altLang="cs-CZ" dirty="0" smtClean="0">
                <a:solidFill>
                  <a:srgbClr val="663300"/>
                </a:solidFill>
              </a:rPr>
              <a:t>Workshop: Preventivní péče o historické knihovní fondy. Kuks, 2016.</a:t>
            </a:r>
            <a:endParaRPr lang="cs-CZ" altLang="cs-CZ" dirty="0">
              <a:solidFill>
                <a:srgbClr val="6633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D15CF-8AC1-4734-99D2-ED3661006744}" type="slidenum">
              <a:rPr lang="cs-CZ" altLang="cs-CZ" smtClean="0"/>
              <a:pPr>
                <a:defRPr/>
              </a:pPr>
              <a:t>15</a:t>
            </a:fld>
            <a:endParaRPr lang="cs-CZ" altLang="cs-CZ" dirty="0"/>
          </a:p>
        </p:txBody>
      </p:sp>
      <p:pic>
        <p:nvPicPr>
          <p:cNvPr id="6" name="Obrázek 5" descr="molitanové klíny"/>
          <p:cNvPicPr/>
          <p:nvPr/>
        </p:nvPicPr>
        <p:blipFill>
          <a:blip r:embed="rId2" cstate="print">
            <a:lum contrast="10000"/>
          </a:blip>
          <a:srcRect b="11736"/>
          <a:stretch>
            <a:fillRect/>
          </a:stretch>
        </p:blipFill>
        <p:spPr bwMode="auto">
          <a:xfrm>
            <a:off x="5638800" y="1295400"/>
            <a:ext cx="2971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8C"/>
                </a:solidFill>
              </a:rPr>
              <a:t>Vystavování knihovních fondů</a:t>
            </a:r>
            <a:endParaRPr lang="cs-CZ" dirty="0">
              <a:solidFill>
                <a:srgbClr val="00708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5334000" cy="4876800"/>
          </a:xfrm>
        </p:spPr>
        <p:txBody>
          <a:bodyPr/>
          <a:lstStyle/>
          <a:p>
            <a:r>
              <a:rPr lang="cs-CZ" sz="2000" dirty="0" smtClean="0"/>
              <a:t>Upřednostnit kopie před originály</a:t>
            </a:r>
          </a:p>
          <a:p>
            <a:r>
              <a:rPr lang="cs-CZ" sz="2000" dirty="0" smtClean="0"/>
              <a:t>Podmínkou je dodržení ochranného režimu</a:t>
            </a:r>
          </a:p>
          <a:p>
            <a:pPr lvl="1"/>
            <a:r>
              <a:rPr lang="cs-CZ" sz="1600" dirty="0" smtClean="0"/>
              <a:t>Kontrola fyzického stavu knihy</a:t>
            </a:r>
          </a:p>
          <a:p>
            <a:pPr lvl="1"/>
            <a:r>
              <a:rPr lang="cs-CZ" sz="1600" dirty="0" smtClean="0"/>
              <a:t>Konzervace, restaurování</a:t>
            </a:r>
          </a:p>
          <a:p>
            <a:pPr lvl="1"/>
            <a:r>
              <a:rPr lang="cs-CZ" sz="1600" dirty="0" smtClean="0"/>
              <a:t>Nastavení světla, klimatických podmínek</a:t>
            </a:r>
          </a:p>
          <a:p>
            <a:pPr lvl="1"/>
            <a:r>
              <a:rPr lang="cs-CZ" sz="1600" dirty="0" smtClean="0"/>
              <a:t>Prachotěsná vitrína bez vnitřních světel z inertních materiálů</a:t>
            </a:r>
          </a:p>
          <a:p>
            <a:pPr lvl="1"/>
            <a:r>
              <a:rPr lang="cs-CZ" sz="1600" dirty="0" smtClean="0"/>
              <a:t>Instalační materiál (úvazy, podstavce..) z inertních materiálů</a:t>
            </a:r>
            <a:endParaRPr lang="cs-CZ" sz="2000" dirty="0" smtClean="0"/>
          </a:p>
          <a:p>
            <a:r>
              <a:rPr lang="cs-CZ" sz="2000" dirty="0" smtClean="0"/>
              <a:t>Stojánky</a:t>
            </a:r>
          </a:p>
          <a:p>
            <a:pPr lvl="1"/>
            <a:r>
              <a:rPr lang="cs-CZ" sz="1600" dirty="0" smtClean="0"/>
              <a:t>Tvar rozevřené knihy, klíny, podstavec na zavřenou knihu</a:t>
            </a:r>
          </a:p>
          <a:p>
            <a:pPr lvl="1"/>
            <a:r>
              <a:rPr lang="cs-CZ" sz="1600" dirty="0" smtClean="0"/>
              <a:t>Nekyselá lepenka, plexisklo, molitan</a:t>
            </a:r>
          </a:p>
          <a:p>
            <a:r>
              <a:rPr lang="cs-CZ" sz="2000" dirty="0" smtClean="0"/>
              <a:t>Monitoring klimatu, světla, zabezpečení</a:t>
            </a:r>
          </a:p>
          <a:p>
            <a:pPr lvl="1"/>
            <a:endParaRPr lang="cs-CZ" sz="2000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473825"/>
            <a:ext cx="9144000" cy="384175"/>
          </a:xfrm>
        </p:spPr>
        <p:txBody>
          <a:bodyPr/>
          <a:lstStyle/>
          <a:p>
            <a:pPr>
              <a:defRPr/>
            </a:pPr>
            <a:r>
              <a:rPr lang="cs-CZ" altLang="cs-CZ" dirty="0" smtClean="0">
                <a:solidFill>
                  <a:srgbClr val="663300"/>
                </a:solidFill>
              </a:rPr>
              <a:t>Workshop: Preventivní péče o historické knihovní fondy. Kuks, 2016.</a:t>
            </a:r>
            <a:endParaRPr lang="cs-CZ" altLang="cs-CZ" dirty="0">
              <a:solidFill>
                <a:srgbClr val="6633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D15CF-8AC1-4734-99D2-ED3661006744}" type="slidenum">
              <a:rPr lang="cs-CZ" altLang="cs-CZ" smtClean="0"/>
              <a:pPr>
                <a:defRPr/>
              </a:pPr>
              <a:t>16</a:t>
            </a:fld>
            <a:endParaRPr lang="cs-CZ" altLang="cs-CZ" dirty="0"/>
          </a:p>
        </p:txBody>
      </p:sp>
      <p:pic>
        <p:nvPicPr>
          <p:cNvPr id="1026" name="Picture 2" descr="C:\Users\Jita\Documents\NK\zámecké knihovny\dalimil 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676400"/>
            <a:ext cx="3303139" cy="220980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0" y="6540754"/>
            <a:ext cx="9144000" cy="307975"/>
          </a:xfrm>
        </p:spPr>
        <p:txBody>
          <a:bodyPr/>
          <a:lstStyle/>
          <a:p>
            <a:pPr>
              <a:defRPr/>
            </a:pPr>
            <a:r>
              <a:rPr lang="cs-CZ" altLang="cs-CZ" dirty="0" smtClean="0"/>
              <a:t>Workshop: Preventivní péče o historické knihovní fondy. Kuks, 2016.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7A4144-88DB-4509-B4D5-81662BD0ACB3}" type="slidenum">
              <a:rPr lang="cs-CZ" altLang="cs-CZ" smtClean="0"/>
              <a:pPr>
                <a:defRPr/>
              </a:pPr>
              <a:t>17</a:t>
            </a:fld>
            <a:endParaRPr lang="cs-CZ" altLang="cs-CZ"/>
          </a:p>
        </p:txBody>
      </p:sp>
      <p:pic>
        <p:nvPicPr>
          <p:cNvPr id="4" name="Obrázek 3" descr="Obr_3 Regulace T a RV a adjustace knihy foto P.Vávrová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09600"/>
            <a:ext cx="7924800" cy="52500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18213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8C"/>
                </a:solidFill>
              </a:rPr>
              <a:t>Badatelny</a:t>
            </a:r>
            <a:endParaRPr lang="cs-CZ" dirty="0">
              <a:solidFill>
                <a:srgbClr val="00708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Badatelé nejsou s knihou nikdy sami – dohlíží pracovník</a:t>
            </a:r>
            <a:endParaRPr lang="cs-CZ" sz="1600" dirty="0" smtClean="0"/>
          </a:p>
          <a:p>
            <a:r>
              <a:rPr lang="cs-CZ" sz="2000" dirty="0" smtClean="0"/>
              <a:t>Kniha je umístěna na klínech zajišťující ochranu vazby</a:t>
            </a:r>
          </a:p>
          <a:p>
            <a:r>
              <a:rPr lang="cs-CZ" sz="2000" dirty="0" smtClean="0"/>
              <a:t>Listovat v knize je možné jen v rukavicích</a:t>
            </a:r>
          </a:p>
          <a:p>
            <a:r>
              <a:rPr lang="cs-CZ" sz="2000" dirty="0" smtClean="0"/>
              <a:t>V prostorách je zakázáno</a:t>
            </a:r>
          </a:p>
          <a:p>
            <a:pPr lvl="1"/>
            <a:r>
              <a:rPr lang="cs-CZ" sz="1600" dirty="0" smtClean="0"/>
              <a:t>Kouřit a manipulace  ohněm obecně</a:t>
            </a:r>
          </a:p>
          <a:p>
            <a:pPr lvl="1"/>
            <a:r>
              <a:rPr lang="cs-CZ" sz="1600" dirty="0" smtClean="0"/>
              <a:t>Jíst a pít nebo vnášet potraviny a nápoje</a:t>
            </a:r>
          </a:p>
          <a:p>
            <a:pPr lvl="1"/>
            <a:r>
              <a:rPr lang="cs-CZ" sz="1600" dirty="0" smtClean="0"/>
              <a:t>Používat zvýrazňovače, kuličková pera, inkoustová pera (kromě dokumentárního), lepicí pásky</a:t>
            </a:r>
          </a:p>
          <a:p>
            <a:endParaRPr lang="cs-CZ" sz="2000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473825"/>
            <a:ext cx="9144000" cy="384175"/>
          </a:xfrm>
        </p:spPr>
        <p:txBody>
          <a:bodyPr/>
          <a:lstStyle/>
          <a:p>
            <a:pPr>
              <a:defRPr/>
            </a:pPr>
            <a:r>
              <a:rPr lang="cs-CZ" altLang="cs-CZ" dirty="0" smtClean="0">
                <a:solidFill>
                  <a:srgbClr val="663300"/>
                </a:solidFill>
              </a:rPr>
              <a:t>Workshop: Preventivní péče o historické knihovní fondy. Kuks, 2016.</a:t>
            </a:r>
            <a:endParaRPr lang="cs-CZ" altLang="cs-CZ" dirty="0">
              <a:solidFill>
                <a:srgbClr val="6633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D15CF-8AC1-4734-99D2-ED3661006744}" type="slidenum">
              <a:rPr lang="cs-CZ" altLang="cs-CZ" smtClean="0"/>
              <a:pPr>
                <a:defRPr/>
              </a:pPr>
              <a:t>18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900"/>
          <a:stretch/>
        </p:blipFill>
        <p:spPr>
          <a:xfrm>
            <a:off x="5638800" y="4419600"/>
            <a:ext cx="1999006" cy="172872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8C"/>
                </a:solidFill>
              </a:rPr>
              <a:t>Transport</a:t>
            </a:r>
            <a:endParaRPr lang="cs-CZ" dirty="0">
              <a:solidFill>
                <a:srgbClr val="00708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V přepravkách ukládat</a:t>
            </a:r>
          </a:p>
          <a:p>
            <a:pPr lvl="1"/>
            <a:r>
              <a:rPr lang="cs-CZ" sz="1600" dirty="0" smtClean="0"/>
              <a:t>Naplocho, doporučeno u velkých svazků</a:t>
            </a:r>
          </a:p>
          <a:p>
            <a:pPr lvl="1"/>
            <a:r>
              <a:rPr lang="cs-CZ" sz="1600" dirty="0" smtClean="0"/>
              <a:t>Hřbetem dolů u menších knih</a:t>
            </a:r>
          </a:p>
          <a:p>
            <a:pPr lvl="1"/>
            <a:r>
              <a:rPr lang="cs-CZ" sz="1600" dirty="0" smtClean="0"/>
              <a:t>Kolem i mezi knihy vložit měkký inertní </a:t>
            </a:r>
            <a:r>
              <a:rPr lang="cs-CZ" sz="1600" dirty="0" smtClean="0"/>
              <a:t>materiál (bublinková </a:t>
            </a:r>
            <a:r>
              <a:rPr lang="cs-CZ" sz="1600" dirty="0" smtClean="0"/>
              <a:t>folie, pěnové </a:t>
            </a:r>
            <a:r>
              <a:rPr lang="cs-CZ" sz="1600" dirty="0" smtClean="0"/>
              <a:t>materiály, netkaná </a:t>
            </a:r>
            <a:r>
              <a:rPr lang="cs-CZ" sz="1600" dirty="0" smtClean="0"/>
              <a:t>textilie, hedvábný papír..)</a:t>
            </a:r>
          </a:p>
          <a:p>
            <a:r>
              <a:rPr lang="cs-CZ" sz="2000" dirty="0" smtClean="0"/>
              <a:t>Větší množství knih přepravovat na vozíku</a:t>
            </a:r>
          </a:p>
          <a:p>
            <a:r>
              <a:rPr lang="cs-CZ" sz="2000" dirty="0" smtClean="0"/>
              <a:t>Mimo budovu pouze v zamčené přepravce v klimatizovaném zabezpečeném automobilu</a:t>
            </a:r>
          </a:p>
          <a:p>
            <a:r>
              <a:rPr lang="cs-CZ" sz="2000" dirty="0" err="1" smtClean="0"/>
              <a:t>Condition</a:t>
            </a:r>
            <a:r>
              <a:rPr lang="cs-CZ" sz="2000" dirty="0" smtClean="0"/>
              <a:t> report – dokumentace stavu předmětu před zapůjčením</a:t>
            </a:r>
          </a:p>
          <a:p>
            <a:r>
              <a:rPr lang="cs-CZ" sz="2000" dirty="0" err="1" smtClean="0"/>
              <a:t>Facility</a:t>
            </a:r>
            <a:r>
              <a:rPr lang="cs-CZ" sz="2000" dirty="0" smtClean="0"/>
              <a:t> report – klimatické a bezpečnostní poměry instituce, </a:t>
            </a:r>
            <a:r>
              <a:rPr lang="cs-CZ" sz="2000" dirty="0" err="1" smtClean="0"/>
              <a:t>vypůjčitele</a:t>
            </a:r>
            <a:endParaRPr lang="cs-CZ" sz="2000" dirty="0" smtClean="0"/>
          </a:p>
          <a:p>
            <a:r>
              <a:rPr lang="cs-CZ" sz="2000" dirty="0" smtClean="0"/>
              <a:t>Smluvně ošetřit zachování obalových materiálů na zpáteční cestu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473825"/>
            <a:ext cx="9144000" cy="384175"/>
          </a:xfrm>
        </p:spPr>
        <p:txBody>
          <a:bodyPr/>
          <a:lstStyle/>
          <a:p>
            <a:pPr>
              <a:defRPr/>
            </a:pPr>
            <a:r>
              <a:rPr lang="cs-CZ" altLang="cs-CZ" dirty="0" smtClean="0">
                <a:solidFill>
                  <a:srgbClr val="663300"/>
                </a:solidFill>
              </a:rPr>
              <a:t>Workshop: Preventivní péče o historické knihovní fondy. Kuks, 2016.</a:t>
            </a:r>
            <a:endParaRPr lang="cs-CZ" altLang="cs-CZ" dirty="0">
              <a:solidFill>
                <a:srgbClr val="6633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D15CF-8AC1-4734-99D2-ED3661006744}" type="slidenum">
              <a:rPr lang="cs-CZ" altLang="cs-CZ" smtClean="0"/>
              <a:pPr>
                <a:defRPr/>
              </a:pPr>
              <a:t>19</a:t>
            </a:fld>
            <a:endParaRPr lang="cs-CZ" alt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l" eaLnBrk="1" hangingPunct="1"/>
            <a:r>
              <a:rPr lang="cs-CZ" altLang="cs-CZ" sz="3200" dirty="0" smtClean="0">
                <a:solidFill>
                  <a:srgbClr val="00708C"/>
                </a:solidFill>
              </a:rPr>
              <a:t>Péče = prevence, konzervace, restaurování</a:t>
            </a:r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 smtClean="0"/>
              <a:t>Preventivní konzervace </a:t>
            </a:r>
            <a:r>
              <a:rPr lang="cs-CZ" sz="2400" dirty="0" smtClean="0"/>
              <a:t>– také nepřímá konzervace. Monitoring,úprava prostředí, dezinfekce a dezinsekce prostředí. Předcházení rizik. </a:t>
            </a:r>
          </a:p>
          <a:p>
            <a:r>
              <a:rPr lang="cs-CZ" sz="2400" b="1" dirty="0" smtClean="0"/>
              <a:t>Konzervace </a:t>
            </a:r>
            <a:r>
              <a:rPr lang="cs-CZ" sz="2400" dirty="0" smtClean="0"/>
              <a:t>– stabilizace předmětu v dochovaném stavu. Průzkum předmětu, odkyselení, dezinfekce, dezinsekce předmětu, konsolidace. Ambulantní zásahy mají dočasný charakter. Ochranný obal.</a:t>
            </a:r>
          </a:p>
          <a:p>
            <a:r>
              <a:rPr lang="cs-CZ" sz="2400" b="1" dirty="0" smtClean="0"/>
              <a:t>Restaurování</a:t>
            </a:r>
            <a:r>
              <a:rPr lang="cs-CZ" sz="2400" dirty="0" smtClean="0"/>
              <a:t> – podrobné analýzy a dokumentace, částečné navrácení estetických, mechanických  funkčních vlastností předmětu. Rozsah zásahu je řízen profesní etickým kodexem.</a:t>
            </a:r>
            <a:endParaRPr lang="cs-CZ" sz="2400" dirty="0"/>
          </a:p>
        </p:txBody>
      </p:sp>
      <p:sp>
        <p:nvSpPr>
          <p:cNvPr id="5125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0" y="6473825"/>
            <a:ext cx="9144000" cy="384175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dirty="0">
                <a:solidFill>
                  <a:srgbClr val="663300"/>
                </a:solidFill>
              </a:rPr>
              <a:t>Workshop: Preventivní péče o historické knihovní fondy. Kuks, 2016.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74C7F0-6A01-44EA-B71E-242104F4F336}" type="slidenum">
              <a:rPr lang="cs-CZ" altLang="cs-CZ" smtClean="0"/>
              <a:pPr>
                <a:defRPr/>
              </a:pPr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2081940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8C"/>
                </a:solidFill>
              </a:rPr>
              <a:t>Transport</a:t>
            </a:r>
            <a:endParaRPr lang="cs-CZ" dirty="0">
              <a:solidFill>
                <a:srgbClr val="00708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2743200" cy="4525963"/>
          </a:xfrm>
        </p:spPr>
        <p:txBody>
          <a:bodyPr/>
          <a:lstStyle/>
          <a:p>
            <a:r>
              <a:rPr lang="cs-CZ" sz="2000" dirty="0" smtClean="0"/>
              <a:t>Krabice</a:t>
            </a:r>
          </a:p>
          <a:p>
            <a:r>
              <a:rPr lang="cs-CZ" sz="2000" dirty="0" smtClean="0"/>
              <a:t>Desky</a:t>
            </a:r>
          </a:p>
          <a:p>
            <a:r>
              <a:rPr lang="cs-CZ" sz="2000" dirty="0" smtClean="0"/>
              <a:t>Fázové krabice</a:t>
            </a:r>
          </a:p>
          <a:p>
            <a:r>
              <a:rPr lang="cs-CZ" sz="2000" dirty="0" smtClean="0"/>
              <a:t>Obálky</a:t>
            </a:r>
          </a:p>
          <a:p>
            <a:r>
              <a:rPr lang="cs-CZ" sz="2000" dirty="0" smtClean="0"/>
              <a:t>Nekyselý inertní materiál</a:t>
            </a:r>
          </a:p>
          <a:p>
            <a:endParaRPr lang="cs-CZ" sz="2000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473825"/>
            <a:ext cx="9144000" cy="384175"/>
          </a:xfrm>
        </p:spPr>
        <p:txBody>
          <a:bodyPr/>
          <a:lstStyle/>
          <a:p>
            <a:pPr>
              <a:defRPr/>
            </a:pPr>
            <a:r>
              <a:rPr lang="cs-CZ" altLang="cs-CZ" dirty="0" smtClean="0">
                <a:solidFill>
                  <a:srgbClr val="663300"/>
                </a:solidFill>
              </a:rPr>
              <a:t>Workshop: Preventivní péče o historické knihovní fondy. Kuks, 2016.</a:t>
            </a:r>
            <a:endParaRPr lang="cs-CZ" altLang="cs-CZ" dirty="0">
              <a:solidFill>
                <a:srgbClr val="6633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D15CF-8AC1-4734-99D2-ED3661006744}" type="slidenum">
              <a:rPr lang="cs-CZ" altLang="cs-CZ" smtClean="0"/>
              <a:pPr>
                <a:defRPr/>
              </a:pPr>
              <a:t>20</a:t>
            </a:fld>
            <a:endParaRPr lang="cs-CZ" altLang="cs-CZ" dirty="0"/>
          </a:p>
        </p:txBody>
      </p:sp>
      <p:pic>
        <p:nvPicPr>
          <p:cNvPr id="7" name="Obrázek 6" descr="speciální bedna pro transport knih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3417" y="1522412"/>
            <a:ext cx="2717165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050" name="Picture 2" descr="C:\Users\Jita\Documents\NK\zámecké knihovny\krabi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552576"/>
            <a:ext cx="2817945" cy="187642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1" name="Picture 3" descr="C:\Users\Jita\Documents\NK\zámecké knihovny\krabice frag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429000"/>
            <a:ext cx="2635489" cy="175260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8C"/>
                </a:solidFill>
              </a:rPr>
              <a:t>Uložení v depozitáři</a:t>
            </a:r>
            <a:endParaRPr lang="cs-CZ" dirty="0">
              <a:solidFill>
                <a:srgbClr val="00708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Nábytek </a:t>
            </a:r>
          </a:p>
          <a:p>
            <a:pPr lvl="1"/>
            <a:r>
              <a:rPr lang="cs-CZ" sz="1600" dirty="0" smtClean="0"/>
              <a:t>Na polici žádné výčnělky, ostré okraje, drsný povrch</a:t>
            </a:r>
          </a:p>
          <a:p>
            <a:pPr lvl="1"/>
            <a:r>
              <a:rPr lang="cs-CZ" sz="1600" dirty="0" smtClean="0"/>
              <a:t>Variabilní, modulární s potřebnou nosností</a:t>
            </a:r>
          </a:p>
          <a:p>
            <a:pPr lvl="1"/>
            <a:r>
              <a:rPr lang="cs-CZ" sz="1600" dirty="0" smtClean="0"/>
              <a:t>Inertní materiály, nehořlavý, omyvatelný</a:t>
            </a:r>
          </a:p>
          <a:p>
            <a:pPr lvl="1"/>
            <a:r>
              <a:rPr lang="cs-CZ" sz="1600" dirty="0" smtClean="0"/>
              <a:t>Umožňující proudění vzduchu</a:t>
            </a:r>
          </a:p>
          <a:p>
            <a:pPr lvl="1"/>
            <a:r>
              <a:rPr lang="cs-CZ" sz="1600" dirty="0" smtClean="0"/>
              <a:t>Výška do 215 cm</a:t>
            </a:r>
          </a:p>
          <a:p>
            <a:r>
              <a:rPr lang="cs-CZ" sz="2000" dirty="0" smtClean="0"/>
              <a:t>Obaly pro uložení</a:t>
            </a:r>
          </a:p>
          <a:p>
            <a:pPr lvl="1"/>
            <a:r>
              <a:rPr lang="cs-CZ" sz="1600" dirty="0" smtClean="0"/>
              <a:t>Individuální, nekyselý karton, fázové krabice</a:t>
            </a:r>
          </a:p>
          <a:p>
            <a:r>
              <a:rPr lang="cs-CZ" sz="2000" dirty="0" smtClean="0"/>
              <a:t>Transportní přepravky</a:t>
            </a:r>
          </a:p>
          <a:p>
            <a:pPr lvl="1"/>
            <a:r>
              <a:rPr lang="cs-CZ" sz="1600" dirty="0" smtClean="0"/>
              <a:t>Více knih v přepravce</a:t>
            </a:r>
          </a:p>
          <a:p>
            <a:pPr lvl="1"/>
            <a:r>
              <a:rPr lang="cs-CZ" sz="1600" dirty="0" smtClean="0"/>
              <a:t>Papírové, plastové přepravky, ventilační průduchy</a:t>
            </a:r>
          </a:p>
          <a:p>
            <a:pPr lvl="1"/>
            <a:r>
              <a:rPr lang="cs-CZ" sz="1600" dirty="0" smtClean="0"/>
              <a:t>Prokládací materiál</a:t>
            </a:r>
          </a:p>
          <a:p>
            <a:pPr lvl="1"/>
            <a:r>
              <a:rPr lang="cs-CZ" sz="1600" dirty="0" smtClean="0"/>
              <a:t>Seznam uložených knih</a:t>
            </a:r>
          </a:p>
          <a:p>
            <a:r>
              <a:rPr lang="cs-CZ" sz="2000" dirty="0" smtClean="0"/>
              <a:t>Přepravky a obaly nepokládat na podlahu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473825"/>
            <a:ext cx="9144000" cy="384175"/>
          </a:xfrm>
        </p:spPr>
        <p:txBody>
          <a:bodyPr/>
          <a:lstStyle/>
          <a:p>
            <a:pPr>
              <a:defRPr/>
            </a:pPr>
            <a:r>
              <a:rPr lang="cs-CZ" altLang="cs-CZ" dirty="0" smtClean="0">
                <a:solidFill>
                  <a:srgbClr val="663300"/>
                </a:solidFill>
              </a:rPr>
              <a:t>Workshop: Preventivní péče o historické knihovní fondy. Kuks, 2016.</a:t>
            </a:r>
            <a:endParaRPr lang="cs-CZ" altLang="cs-CZ" dirty="0">
              <a:solidFill>
                <a:srgbClr val="6633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D15CF-8AC1-4734-99D2-ED3661006744}" type="slidenum">
              <a:rPr lang="cs-CZ" altLang="cs-CZ" smtClean="0"/>
              <a:pPr>
                <a:defRPr/>
              </a:pPr>
              <a:t>21</a:t>
            </a:fld>
            <a:endParaRPr lang="cs-CZ" altLang="cs-CZ" dirty="0"/>
          </a:p>
        </p:txBody>
      </p:sp>
      <p:pic>
        <p:nvPicPr>
          <p:cNvPr id="7170" name="Picture 2" descr="F:\Jitka\metodika\Prevent.k\č. 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930400"/>
            <a:ext cx="2247901" cy="299720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8C"/>
                </a:solidFill>
              </a:rPr>
              <a:t>Úklid a údržba knihoven</a:t>
            </a:r>
            <a:endParaRPr lang="cs-CZ" dirty="0">
              <a:solidFill>
                <a:srgbClr val="00708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600200"/>
            <a:ext cx="4343400" cy="4525963"/>
          </a:xfrm>
        </p:spPr>
        <p:txBody>
          <a:bodyPr/>
          <a:lstStyle/>
          <a:p>
            <a:r>
              <a:rPr lang="cs-CZ" sz="2000" dirty="0" smtClean="0"/>
              <a:t>Vysávání podlah</a:t>
            </a:r>
            <a:endParaRPr lang="cs-CZ" sz="2000" dirty="0" smtClean="0"/>
          </a:p>
          <a:p>
            <a:pPr lvl="1"/>
            <a:r>
              <a:rPr lang="cs-CZ" sz="1600" dirty="0" smtClean="0"/>
              <a:t>Zametání víří prach</a:t>
            </a:r>
            <a:endParaRPr lang="cs-CZ" sz="1600" dirty="0" smtClean="0"/>
          </a:p>
          <a:p>
            <a:pPr lvl="1"/>
            <a:r>
              <a:rPr lang="cs-CZ" sz="1600" dirty="0" smtClean="0"/>
              <a:t>HEPA filtr </a:t>
            </a:r>
            <a:endParaRPr lang="cs-CZ" sz="1600" dirty="0" smtClean="0"/>
          </a:p>
          <a:p>
            <a:r>
              <a:rPr lang="cs-CZ" sz="2000" dirty="0" smtClean="0"/>
              <a:t>Větrání</a:t>
            </a:r>
            <a:endParaRPr lang="cs-CZ" sz="2000" dirty="0" smtClean="0"/>
          </a:p>
          <a:p>
            <a:pPr lvl="1"/>
            <a:r>
              <a:rPr lang="cs-CZ" sz="1600" dirty="0" smtClean="0"/>
              <a:t>Pouze na základě změřených hodnot klimatu!</a:t>
            </a:r>
            <a:endParaRPr lang="cs-CZ" sz="1600" dirty="0" smtClean="0"/>
          </a:p>
          <a:p>
            <a:r>
              <a:rPr lang="cs-CZ" sz="2000" dirty="0" smtClean="0"/>
              <a:t>Zasklené grafiky</a:t>
            </a:r>
            <a:endParaRPr lang="cs-CZ" sz="2000" dirty="0" smtClean="0"/>
          </a:p>
          <a:p>
            <a:pPr lvl="1"/>
            <a:r>
              <a:rPr lang="cs-CZ" sz="1600" dirty="0" smtClean="0"/>
              <a:t>Oprašovákem </a:t>
            </a:r>
            <a:endParaRPr lang="cs-CZ" sz="1600" dirty="0" smtClean="0"/>
          </a:p>
          <a:p>
            <a:pPr lvl="1"/>
            <a:r>
              <a:rPr lang="cs-CZ" sz="1600" dirty="0" smtClean="0"/>
              <a:t>Nepoužívat komerční tekuté čistící prostředky</a:t>
            </a:r>
            <a:endParaRPr lang="cs-CZ" sz="1600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473825"/>
            <a:ext cx="9144000" cy="384175"/>
          </a:xfrm>
        </p:spPr>
        <p:txBody>
          <a:bodyPr/>
          <a:lstStyle/>
          <a:p>
            <a:pPr>
              <a:defRPr/>
            </a:pPr>
            <a:r>
              <a:rPr lang="cs-CZ" altLang="cs-CZ" dirty="0" smtClean="0">
                <a:solidFill>
                  <a:srgbClr val="663300"/>
                </a:solidFill>
              </a:rPr>
              <a:t>Workshop: Preventivní péče o historické knihovní fondy. Kuks, 2016.</a:t>
            </a:r>
            <a:endParaRPr lang="cs-CZ" altLang="cs-CZ" dirty="0">
              <a:solidFill>
                <a:srgbClr val="6633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D15CF-8AC1-4734-99D2-ED3661006744}" type="slidenum">
              <a:rPr lang="cs-CZ" altLang="cs-CZ" smtClean="0"/>
              <a:pPr>
                <a:defRPr/>
              </a:pPr>
              <a:t>22</a:t>
            </a:fld>
            <a:endParaRPr lang="cs-CZ" altLang="cs-CZ" dirty="0"/>
          </a:p>
        </p:txBody>
      </p:sp>
      <p:pic>
        <p:nvPicPr>
          <p:cNvPr id="11266" name="Picture 2" descr="C:\Users\Jita\Documents\NK\zámecké knihovny\psychometrický gr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752600"/>
            <a:ext cx="3919141" cy="3135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8C"/>
                </a:solidFill>
              </a:rPr>
              <a:t>Konzervace </a:t>
            </a:r>
            <a:endParaRPr lang="cs-CZ" dirty="0">
              <a:solidFill>
                <a:srgbClr val="00708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Průzkum a dokumentace </a:t>
            </a:r>
          </a:p>
          <a:p>
            <a:pPr lvl="1"/>
            <a:r>
              <a:rPr lang="cs-CZ" sz="1600" dirty="0" smtClean="0"/>
              <a:t>Fotografická i písemná</a:t>
            </a:r>
          </a:p>
          <a:p>
            <a:pPr lvl="1"/>
            <a:r>
              <a:rPr lang="cs-CZ" sz="1600" dirty="0" smtClean="0"/>
              <a:t>Měření pH</a:t>
            </a:r>
          </a:p>
          <a:p>
            <a:pPr lvl="1"/>
            <a:r>
              <a:rPr lang="cs-CZ" sz="1600" dirty="0" smtClean="0"/>
              <a:t>Uložení v PC i fyzicky</a:t>
            </a:r>
          </a:p>
          <a:p>
            <a:r>
              <a:rPr lang="cs-CZ" sz="2000" dirty="0" smtClean="0"/>
              <a:t>Čištění </a:t>
            </a:r>
          </a:p>
          <a:p>
            <a:pPr lvl="1"/>
            <a:r>
              <a:rPr lang="cs-CZ" sz="1600" dirty="0" smtClean="0"/>
              <a:t>Mechanicky štětci, jemnými smetáčky </a:t>
            </a:r>
          </a:p>
          <a:p>
            <a:pPr lvl="1"/>
            <a:r>
              <a:rPr lang="cs-CZ" sz="1600" dirty="0" smtClean="0"/>
              <a:t>restaurátorskými gumami, </a:t>
            </a:r>
            <a:r>
              <a:rPr lang="cs-CZ" sz="1600" dirty="0" err="1" smtClean="0"/>
              <a:t>purusem</a:t>
            </a:r>
            <a:endParaRPr lang="cs-CZ" sz="1600" dirty="0" smtClean="0"/>
          </a:p>
          <a:p>
            <a:pPr lvl="1"/>
            <a:r>
              <a:rPr lang="cs-CZ" sz="1600" dirty="0" smtClean="0"/>
              <a:t>Plísně nečistíme před dezinfekcí, pokud nejsou přítomna citlivá barviva otřeme etanolem. Useň </a:t>
            </a:r>
            <a:r>
              <a:rPr lang="cs-CZ" sz="1600" dirty="0" err="1" smtClean="0"/>
              <a:t>isopropanolem</a:t>
            </a:r>
            <a:r>
              <a:rPr lang="cs-CZ" sz="1600" dirty="0" smtClean="0"/>
              <a:t>.</a:t>
            </a:r>
          </a:p>
          <a:p>
            <a:pPr lvl="1"/>
            <a:r>
              <a:rPr lang="cs-CZ" sz="1600" dirty="0" smtClean="0"/>
              <a:t>Vždy ochranné pomůcky a vysavač.</a:t>
            </a:r>
          </a:p>
          <a:p>
            <a:r>
              <a:rPr lang="cs-CZ" sz="2000" dirty="0" smtClean="0"/>
              <a:t>Zásah </a:t>
            </a:r>
          </a:p>
          <a:p>
            <a:pPr lvl="1"/>
            <a:r>
              <a:rPr lang="cs-CZ" sz="1600" dirty="0" smtClean="0"/>
              <a:t>Voda: proložíme filtračním papírem a netkanou </a:t>
            </a:r>
            <a:r>
              <a:rPr lang="cs-CZ" sz="1600" dirty="0" smtClean="0"/>
              <a:t>textilií. </a:t>
            </a:r>
            <a:r>
              <a:rPr lang="cs-CZ" sz="1600" dirty="0" smtClean="0"/>
              <a:t>Celkově namočenou knihu hloubkově zamrazíme a předáme restaurátorovi.</a:t>
            </a:r>
          </a:p>
          <a:p>
            <a:pPr lvl="1"/>
            <a:r>
              <a:rPr lang="cs-CZ" sz="1600" dirty="0" smtClean="0"/>
              <a:t>Ztráta: oddělenou část vložíme do obálky a předáme k opravě restaurátorovi.</a:t>
            </a:r>
          </a:p>
          <a:p>
            <a:pPr lvl="1"/>
            <a:r>
              <a:rPr lang="cs-CZ" sz="1600" dirty="0" smtClean="0"/>
              <a:t>Trhlina: lze bezpečně použít </a:t>
            </a:r>
            <a:r>
              <a:rPr lang="cs-CZ" sz="1600" dirty="0" err="1" smtClean="0"/>
              <a:t>japanovou</a:t>
            </a:r>
            <a:r>
              <a:rPr lang="cs-CZ" sz="1600" dirty="0" smtClean="0"/>
              <a:t> folii, nutné zaškolení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473825"/>
            <a:ext cx="9144000" cy="384175"/>
          </a:xfrm>
        </p:spPr>
        <p:txBody>
          <a:bodyPr/>
          <a:lstStyle/>
          <a:p>
            <a:pPr>
              <a:defRPr/>
            </a:pPr>
            <a:r>
              <a:rPr lang="cs-CZ" altLang="cs-CZ" dirty="0" smtClean="0">
                <a:solidFill>
                  <a:srgbClr val="663300"/>
                </a:solidFill>
              </a:rPr>
              <a:t>Workshop: Preventivní péče o historické knihovní fondy. Kuks, 2016.</a:t>
            </a:r>
            <a:endParaRPr lang="cs-CZ" altLang="cs-CZ" dirty="0">
              <a:solidFill>
                <a:srgbClr val="6633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D15CF-8AC1-4734-99D2-ED3661006744}" type="slidenum">
              <a:rPr lang="cs-CZ" altLang="cs-CZ" smtClean="0"/>
              <a:pPr>
                <a:defRPr/>
              </a:pPr>
              <a:t>23</a:t>
            </a:fld>
            <a:endParaRPr lang="cs-CZ" alt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8304" y="1472914"/>
            <a:ext cx="1422400" cy="21336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2188" y="1472914"/>
            <a:ext cx="2566972" cy="1709928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8C"/>
                </a:solidFill>
              </a:rPr>
              <a:t>Konzervace </a:t>
            </a:r>
            <a:endParaRPr lang="cs-CZ" dirty="0">
              <a:solidFill>
                <a:srgbClr val="00708C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473825"/>
            <a:ext cx="9144000" cy="384175"/>
          </a:xfrm>
        </p:spPr>
        <p:txBody>
          <a:bodyPr/>
          <a:lstStyle/>
          <a:p>
            <a:pPr>
              <a:defRPr/>
            </a:pPr>
            <a:r>
              <a:rPr lang="cs-CZ" altLang="cs-CZ" dirty="0" smtClean="0">
                <a:solidFill>
                  <a:srgbClr val="663300"/>
                </a:solidFill>
              </a:rPr>
              <a:t>Workshop: Preventivní péče o historické knihovní fondy. Kuks, 2016.</a:t>
            </a:r>
            <a:endParaRPr lang="cs-CZ" altLang="cs-CZ" dirty="0">
              <a:solidFill>
                <a:srgbClr val="6633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D15CF-8AC1-4734-99D2-ED3661006744}" type="slidenum">
              <a:rPr lang="cs-CZ" altLang="cs-CZ" smtClean="0"/>
              <a:pPr>
                <a:defRPr/>
              </a:pPr>
              <a:t>24</a:t>
            </a:fld>
            <a:endParaRPr lang="cs-CZ" altLang="cs-CZ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 l="19828" t="11686" r="19827" b="25479"/>
          <a:stretch>
            <a:fillRect/>
          </a:stretch>
        </p:blipFill>
        <p:spPr bwMode="auto">
          <a:xfrm>
            <a:off x="381000" y="2667000"/>
            <a:ext cx="533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1200" y="1417638"/>
            <a:ext cx="3036762" cy="201136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8C"/>
                </a:solidFill>
              </a:rPr>
              <a:t>Zabezpečení</a:t>
            </a:r>
            <a:endParaRPr lang="cs-CZ" dirty="0">
              <a:solidFill>
                <a:srgbClr val="00708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cs-CZ" sz="2000" dirty="0" smtClean="0"/>
              <a:t>Havarijní plán – krizový plán</a:t>
            </a:r>
          </a:p>
          <a:p>
            <a:r>
              <a:rPr lang="cs-CZ" sz="2000" dirty="0" smtClean="0"/>
              <a:t>Krádež </a:t>
            </a:r>
            <a:r>
              <a:rPr lang="cs-CZ" sz="2000" dirty="0" smtClean="0"/>
              <a:t>a vandalismus</a:t>
            </a:r>
          </a:p>
          <a:p>
            <a:pPr lvl="1"/>
            <a:r>
              <a:rPr lang="cs-CZ" sz="1600" dirty="0" smtClean="0"/>
              <a:t>Mechanické zábrany</a:t>
            </a:r>
          </a:p>
          <a:p>
            <a:pPr lvl="1"/>
            <a:r>
              <a:rPr lang="cs-CZ" sz="1600" dirty="0" smtClean="0"/>
              <a:t>Elektronický zabezpečovací systém, magnety, otřesové, pohybové, tlakové</a:t>
            </a:r>
          </a:p>
          <a:p>
            <a:pPr lvl="1"/>
            <a:r>
              <a:rPr lang="cs-CZ" sz="1600" dirty="0" smtClean="0"/>
              <a:t>Osobní dozor</a:t>
            </a:r>
          </a:p>
          <a:p>
            <a:pPr lvl="1"/>
            <a:r>
              <a:rPr lang="cs-CZ" sz="1600" dirty="0" smtClean="0"/>
              <a:t>Mikrotečky, RFID čipy aj</a:t>
            </a:r>
          </a:p>
          <a:p>
            <a:r>
              <a:rPr lang="cs-CZ" sz="2000" dirty="0" smtClean="0"/>
              <a:t>Požár  </a:t>
            </a:r>
          </a:p>
          <a:p>
            <a:pPr lvl="1"/>
            <a:r>
              <a:rPr lang="cs-CZ" sz="1600" dirty="0" smtClean="0"/>
              <a:t>Elektronický protipožární systém, detektory, alarmy</a:t>
            </a:r>
          </a:p>
          <a:p>
            <a:pPr lvl="1"/>
            <a:r>
              <a:rPr lang="cs-CZ" sz="1600" dirty="0" smtClean="0"/>
              <a:t>Hasicí přístroje na vhodných místech, pro památky plynové, chladící nebo práškové</a:t>
            </a:r>
          </a:p>
          <a:p>
            <a:pPr lvl="1"/>
            <a:r>
              <a:rPr lang="cs-CZ" sz="1600" dirty="0" smtClean="0"/>
              <a:t>Nehořlavý materiál, kvalitní elektroinstalace, odpojování spotřebičů.</a:t>
            </a:r>
          </a:p>
          <a:p>
            <a:r>
              <a:rPr lang="cs-CZ" sz="2000" dirty="0" smtClean="0"/>
              <a:t>Voda </a:t>
            </a:r>
          </a:p>
          <a:p>
            <a:pPr lvl="1"/>
            <a:r>
              <a:rPr lang="cs-CZ" sz="1600" dirty="0" smtClean="0"/>
              <a:t>Živelní pohroma, vadný rozvod vody, topení.</a:t>
            </a:r>
          </a:p>
          <a:p>
            <a:pPr lvl="1"/>
            <a:r>
              <a:rPr lang="cs-CZ" sz="1600" dirty="0" smtClean="0"/>
              <a:t>Detektory zatečení na podlahách s alarmem.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473825"/>
            <a:ext cx="9144000" cy="384175"/>
          </a:xfrm>
        </p:spPr>
        <p:txBody>
          <a:bodyPr/>
          <a:lstStyle/>
          <a:p>
            <a:pPr>
              <a:defRPr/>
            </a:pPr>
            <a:r>
              <a:rPr lang="cs-CZ" altLang="cs-CZ" dirty="0" smtClean="0">
                <a:solidFill>
                  <a:srgbClr val="663300"/>
                </a:solidFill>
              </a:rPr>
              <a:t>Workshop: Preventivní péče o historické knihovní fondy. Kuks, 2016.</a:t>
            </a:r>
            <a:endParaRPr lang="cs-CZ" altLang="cs-CZ" dirty="0">
              <a:solidFill>
                <a:srgbClr val="6633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D15CF-8AC1-4734-99D2-ED3661006744}" type="slidenum">
              <a:rPr lang="cs-CZ" altLang="cs-CZ" smtClean="0"/>
              <a:pPr>
                <a:defRPr/>
              </a:pPr>
              <a:t>25</a:t>
            </a:fld>
            <a:endParaRPr lang="cs-CZ" alt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0" y="762000"/>
            <a:ext cx="6324600" cy="1676400"/>
          </a:xfrm>
        </p:spPr>
        <p:txBody>
          <a:bodyPr anchor="ctr"/>
          <a:lstStyle/>
          <a:p>
            <a:pPr eaLnBrk="1" hangingPunct="1"/>
            <a:r>
              <a:rPr lang="cs-CZ" altLang="cs-CZ" sz="3600" dirty="0" smtClean="0">
                <a:solidFill>
                  <a:srgbClr val="D42E12"/>
                </a:solidFill>
              </a:rPr>
              <a:t>Děkuji za pozornost</a:t>
            </a:r>
            <a:r>
              <a:rPr lang="cs-CZ" altLang="cs-CZ" sz="3600" dirty="0" smtClean="0">
                <a:solidFill>
                  <a:srgbClr val="D42E12"/>
                </a:solidFill>
              </a:rPr>
              <a:t/>
            </a:r>
            <a:br>
              <a:rPr lang="cs-CZ" altLang="cs-CZ" sz="3600" dirty="0" smtClean="0">
                <a:solidFill>
                  <a:srgbClr val="D42E12"/>
                </a:solidFill>
              </a:rPr>
            </a:br>
            <a:endParaRPr lang="cs-CZ" altLang="cs-CZ" sz="3600" dirty="0" smtClean="0">
              <a:solidFill>
                <a:srgbClr val="00708C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05200" y="4038600"/>
            <a:ext cx="5486400" cy="1447800"/>
          </a:xfrm>
        </p:spPr>
        <p:txBody>
          <a:bodyPr/>
          <a:lstStyle/>
          <a:p>
            <a:r>
              <a:rPr lang="cs-CZ" altLang="cs-CZ" sz="1800" dirty="0" smtClean="0">
                <a:solidFill>
                  <a:srgbClr val="00708C"/>
                </a:solidFill>
              </a:rPr>
              <a:t>Metodika: Preventivní péče o historické knihovní fondy ve specifických podmínkách památkových objektů ve správě NPÚ - Projekt NAKI: Tisky 16. století v zámeckých knihovnách ČR – DF12P01OVV024</a:t>
            </a:r>
            <a:endParaRPr lang="cs-CZ" altLang="cs-CZ" sz="1800" dirty="0" smtClean="0"/>
          </a:p>
        </p:txBody>
      </p:sp>
      <p:pic>
        <p:nvPicPr>
          <p:cNvPr id="3076" name="Picture 4" descr="new_nklogo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9525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827088" y="6453188"/>
            <a:ext cx="7580312" cy="404812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>
                <a:solidFill>
                  <a:srgbClr val="663300"/>
                </a:solidFill>
              </a:rPr>
              <a:t>Workshop: Preventivní péče o historické knihovní fondy. Kuks, 2016.</a:t>
            </a:r>
          </a:p>
        </p:txBody>
      </p:sp>
      <p:pic>
        <p:nvPicPr>
          <p:cNvPr id="6" name="Picture 2" descr="C:\Users\Jita\Documents\NK\zámecké knihovny\Obr2Domu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CB9661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143000"/>
            <a:ext cx="3829912" cy="5008633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74C7F0-6A01-44EA-B71E-242104F4F336}" type="slidenum">
              <a:rPr lang="cs-CZ" altLang="cs-CZ" smtClean="0"/>
              <a:pPr>
                <a:defRPr/>
              </a:pPr>
              <a:t>26</a:t>
            </a:fld>
            <a:endParaRPr lang="cs-CZ" alt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8C"/>
                </a:solidFill>
              </a:rPr>
              <a:t>Preventivní konzervace</a:t>
            </a:r>
            <a:endParaRPr lang="cs-CZ" dirty="0">
              <a:solidFill>
                <a:srgbClr val="00708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Provádí všichni pracovníci instituce</a:t>
            </a:r>
          </a:p>
          <a:p>
            <a:r>
              <a:rPr lang="cs-CZ" sz="2800" dirty="0" smtClean="0"/>
              <a:t>Preventivní péče je levnější a účinnější než jiné zásahy</a:t>
            </a:r>
          </a:p>
          <a:p>
            <a:r>
              <a:rPr lang="cs-CZ" sz="2800" dirty="0" smtClean="0"/>
              <a:t>Vnitřní předpisy obsahující strategii ochrany fondů</a:t>
            </a:r>
          </a:p>
          <a:p>
            <a:r>
              <a:rPr lang="cs-CZ" sz="2800" dirty="0" smtClean="0"/>
              <a:t>Průběžné výdaje na prostředky preventivní péče</a:t>
            </a:r>
          </a:p>
          <a:p>
            <a:r>
              <a:rPr lang="cs-CZ" sz="2800" dirty="0" smtClean="0"/>
              <a:t>Změna účelu exponátů = trvalé uchování</a:t>
            </a:r>
          </a:p>
          <a:p>
            <a:endParaRPr lang="cs-CZ" sz="2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550025"/>
            <a:ext cx="9144000" cy="307975"/>
          </a:xfrm>
        </p:spPr>
        <p:txBody>
          <a:bodyPr/>
          <a:lstStyle/>
          <a:p>
            <a:pPr>
              <a:defRPr/>
            </a:pPr>
            <a:r>
              <a:rPr lang="cs-CZ" altLang="cs-CZ" dirty="0" smtClean="0">
                <a:solidFill>
                  <a:srgbClr val="663300"/>
                </a:solidFill>
              </a:rPr>
              <a:t>Workshop: Preventivní péče o historické knihovní fondy. Kuks, 2016.</a:t>
            </a:r>
            <a:endParaRPr lang="cs-CZ" altLang="cs-CZ" dirty="0">
              <a:solidFill>
                <a:srgbClr val="6633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D15CF-8AC1-4734-99D2-ED3661006744}" type="slidenum">
              <a:rPr lang="cs-CZ" altLang="cs-CZ" smtClean="0"/>
              <a:pPr>
                <a:defRPr/>
              </a:pPr>
              <a:t>3</a:t>
            </a:fld>
            <a:endParaRPr lang="cs-CZ" alt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98320"/>
            <a:ext cx="8382000" cy="822609"/>
          </a:xfrm>
        </p:spPr>
        <p:txBody>
          <a:bodyPr anchor="ctr"/>
          <a:lstStyle/>
          <a:p>
            <a:pPr algn="l" eaLnBrk="1" hangingPunct="1"/>
            <a:r>
              <a:rPr lang="cs-CZ" altLang="cs-CZ" sz="2400" dirty="0" smtClean="0">
                <a:solidFill>
                  <a:srgbClr val="00708C"/>
                </a:solidFill>
              </a:rPr>
              <a:t>Interiérové knihovny versus badatelny a depozitáře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0332" y="1470532"/>
            <a:ext cx="4037012" cy="4625468"/>
          </a:xfrm>
        </p:spPr>
        <p:txBody>
          <a:bodyPr/>
          <a:lstStyle/>
          <a:p>
            <a:pPr marL="342900" indent="-342900" algn="l" eaLnBrk="1" hangingPunct="1">
              <a:buFontTx/>
              <a:buChar char="-"/>
            </a:pPr>
            <a:r>
              <a:rPr lang="cs-CZ" altLang="cs-CZ" sz="1600" dirty="0" smtClean="0"/>
              <a:t>Vazba autentického mobiliáře na interiér </a:t>
            </a:r>
          </a:p>
          <a:p>
            <a:pPr marL="342900" indent="-342900" algn="l" eaLnBrk="1" hangingPunct="1">
              <a:buFontTx/>
              <a:buChar char="-"/>
            </a:pPr>
            <a:r>
              <a:rPr lang="cs-CZ" altLang="cs-CZ" sz="1600" dirty="0" smtClean="0"/>
              <a:t>Estetický, vědecký a naučný přínos knihovny v původním prostředí</a:t>
            </a:r>
          </a:p>
          <a:p>
            <a:pPr marL="342900" indent="-342900" algn="l" eaLnBrk="1" hangingPunct="1">
              <a:buFontTx/>
              <a:buChar char="-"/>
            </a:pPr>
            <a:r>
              <a:rPr lang="cs-CZ" altLang="cs-CZ" sz="1600" dirty="0" smtClean="0"/>
              <a:t>Chápání knižní památky v širším kontextu</a:t>
            </a:r>
          </a:p>
          <a:p>
            <a:pPr marL="342900" indent="-342900" algn="l" eaLnBrk="1" hangingPunct="1">
              <a:buFontTx/>
              <a:buChar char="-"/>
            </a:pPr>
            <a:r>
              <a:rPr lang="cs-CZ" altLang="cs-CZ" sz="1600" dirty="0" smtClean="0"/>
              <a:t>Menší riziko poškození badatelským provozem</a:t>
            </a:r>
          </a:p>
          <a:p>
            <a:pPr marL="342900" indent="-342900" algn="l" eaLnBrk="1" hangingPunct="1">
              <a:buFontTx/>
              <a:buChar char="-"/>
            </a:pPr>
            <a:r>
              <a:rPr lang="cs-CZ" altLang="cs-CZ" sz="1600" dirty="0" smtClean="0">
                <a:solidFill>
                  <a:srgbClr val="FF0000"/>
                </a:solidFill>
              </a:rPr>
              <a:t>Technické provedení a výběr materiálu poplatné historickému období</a:t>
            </a:r>
          </a:p>
          <a:p>
            <a:pPr marL="342900" indent="-342900" algn="l" eaLnBrk="1" hangingPunct="1">
              <a:buFontTx/>
              <a:buChar char="-"/>
            </a:pPr>
            <a:r>
              <a:rPr lang="cs-CZ" altLang="cs-CZ" sz="1600" dirty="0" smtClean="0">
                <a:solidFill>
                  <a:srgbClr val="FF0000"/>
                </a:solidFill>
              </a:rPr>
              <a:t>Zhoršené možnosti ochrany- autenticita</a:t>
            </a:r>
          </a:p>
          <a:p>
            <a:pPr marL="342900" indent="-342900" algn="l" eaLnBrk="1" hangingPunct="1">
              <a:buFontTx/>
              <a:buChar char="-"/>
            </a:pPr>
            <a:r>
              <a:rPr lang="cs-CZ" altLang="cs-CZ" sz="1600" dirty="0" smtClean="0">
                <a:solidFill>
                  <a:srgbClr val="FF0000"/>
                </a:solidFill>
              </a:rPr>
              <a:t>Klima závislé na přirozených schopnostech budovy- ochrana památkového objektu</a:t>
            </a:r>
          </a:p>
          <a:p>
            <a:pPr marL="342900" indent="-342900" algn="l" eaLnBrk="1" hangingPunct="1">
              <a:buFontTx/>
              <a:buChar char="-"/>
            </a:pPr>
            <a:r>
              <a:rPr lang="cs-CZ" altLang="cs-CZ" sz="1600" dirty="0" smtClean="0">
                <a:solidFill>
                  <a:srgbClr val="FF0000"/>
                </a:solidFill>
              </a:rPr>
              <a:t>Zátěž klimatická a bezpečností návštěvnickým provozem a jeho potřebami</a:t>
            </a:r>
          </a:p>
        </p:txBody>
      </p:sp>
      <p:sp>
        <p:nvSpPr>
          <p:cNvPr id="5125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827088" y="6453188"/>
            <a:ext cx="7580312" cy="404812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>
                <a:solidFill>
                  <a:srgbClr val="663300"/>
                </a:solidFill>
              </a:rPr>
              <a:t>Workshop: Preventivní péče o historické knihovní fondy. Kuks, 2016.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57344" y="1470532"/>
            <a:ext cx="4117308" cy="4982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Tx/>
              <a:buChar char="-"/>
            </a:pPr>
            <a:r>
              <a:rPr lang="cs-CZ" altLang="cs-CZ" sz="1600" dirty="0" smtClean="0"/>
              <a:t>Technické provedení a výběr materiálu mobiliáře vyhovující ochraně knih</a:t>
            </a:r>
          </a:p>
          <a:p>
            <a:pPr marL="342900" indent="-342900" algn="l">
              <a:buFontTx/>
              <a:buChar char="-"/>
            </a:pPr>
            <a:r>
              <a:rPr lang="cs-CZ" altLang="cs-CZ" sz="1600" dirty="0" smtClean="0"/>
              <a:t>Vhodné klimatické </a:t>
            </a:r>
            <a:r>
              <a:rPr lang="cs-CZ" altLang="cs-CZ" sz="1600" dirty="0"/>
              <a:t>a světelné </a:t>
            </a:r>
            <a:r>
              <a:rPr lang="cs-CZ" altLang="cs-CZ" sz="1600" dirty="0" smtClean="0"/>
              <a:t>podmínky </a:t>
            </a:r>
          </a:p>
          <a:p>
            <a:pPr marL="342900" indent="-342900" algn="l">
              <a:buFontTx/>
              <a:buChar char="-"/>
            </a:pPr>
            <a:r>
              <a:rPr lang="cs-CZ" altLang="cs-CZ" sz="1600" dirty="0" smtClean="0"/>
              <a:t>Možnost provádět opatření preventivní péče jako uložení v ochranných obalech</a:t>
            </a:r>
          </a:p>
          <a:p>
            <a:pPr marL="342900" indent="-342900" algn="l">
              <a:buFontTx/>
              <a:buChar char="-"/>
            </a:pPr>
            <a:r>
              <a:rPr lang="cs-CZ" altLang="cs-CZ" sz="1600" dirty="0" smtClean="0"/>
              <a:t>Ekonomické řešení provozu i prostor</a:t>
            </a:r>
          </a:p>
          <a:p>
            <a:pPr marL="342900" indent="-342900" algn="l">
              <a:buFontTx/>
              <a:buChar char="-"/>
            </a:pPr>
            <a:r>
              <a:rPr lang="cs-CZ" altLang="cs-CZ" sz="1600" dirty="0" smtClean="0">
                <a:solidFill>
                  <a:srgbClr val="FF0000"/>
                </a:solidFill>
              </a:rPr>
              <a:t>Knihy vnímány bez vazby na původní prostředí, historii</a:t>
            </a:r>
          </a:p>
          <a:p>
            <a:pPr marL="342900" indent="-342900" algn="l">
              <a:buFontTx/>
              <a:buChar char="-"/>
            </a:pPr>
            <a:r>
              <a:rPr lang="cs-CZ" altLang="cs-CZ" sz="1600" dirty="0" smtClean="0">
                <a:solidFill>
                  <a:srgbClr val="FF0000"/>
                </a:solidFill>
              </a:rPr>
              <a:t>Funkce fondu okleštěna na nositele psané/ tištěné informace či formy knižní vazby</a:t>
            </a:r>
          </a:p>
          <a:p>
            <a:pPr marL="342900" indent="-342900" algn="l">
              <a:buFontTx/>
              <a:buChar char="-"/>
            </a:pPr>
            <a:r>
              <a:rPr lang="cs-CZ" altLang="cs-CZ" sz="1600" dirty="0" smtClean="0">
                <a:solidFill>
                  <a:srgbClr val="FF0000"/>
                </a:solidFill>
              </a:rPr>
              <a:t>Vyšší mechanická zátěž v badatelnách a studovnách</a:t>
            </a:r>
          </a:p>
          <a:p>
            <a:pPr marL="342900" indent="-342900" algn="l">
              <a:buFontTx/>
              <a:buChar char="-"/>
            </a:pPr>
            <a:r>
              <a:rPr lang="cs-CZ" altLang="cs-CZ" sz="1600" dirty="0" smtClean="0">
                <a:solidFill>
                  <a:srgbClr val="FF0000"/>
                </a:solidFill>
              </a:rPr>
              <a:t>Větší riziko poškození při  vyskladňování knih</a:t>
            </a:r>
          </a:p>
          <a:p>
            <a:pPr marL="342900" indent="-342900" algn="l">
              <a:buFontTx/>
              <a:buChar char="-"/>
            </a:pPr>
            <a:r>
              <a:rPr lang="cs-CZ" altLang="cs-CZ" sz="1600" dirty="0" smtClean="0">
                <a:solidFill>
                  <a:srgbClr val="FF0000"/>
                </a:solidFill>
              </a:rPr>
              <a:t>Riziko ztrát při přesunu fondů mezi uživateli a depozitářem</a:t>
            </a:r>
          </a:p>
          <a:p>
            <a:pPr marL="342900" indent="-342900" algn="l">
              <a:buFontTx/>
              <a:buChar char="-"/>
            </a:pPr>
            <a:endParaRPr lang="cs-CZ" altLang="cs-CZ" sz="1600" dirty="0" smtClean="0"/>
          </a:p>
          <a:p>
            <a:pPr marL="342900" indent="-342900" algn="l">
              <a:buFontTx/>
              <a:buChar char="-"/>
            </a:pPr>
            <a:endParaRPr lang="cs-CZ" altLang="cs-CZ" sz="1600" dirty="0" smtClean="0"/>
          </a:p>
          <a:p>
            <a:pPr marL="342900" indent="-342900" algn="l">
              <a:buFontTx/>
              <a:buChar char="-"/>
            </a:pPr>
            <a:endParaRPr lang="cs-CZ" altLang="cs-CZ" sz="1600" dirty="0" smtClean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74C7F0-6A01-44EA-B71E-242104F4F336}" type="slidenum">
              <a:rPr lang="cs-CZ" altLang="cs-CZ" smtClean="0"/>
              <a:pPr>
                <a:defRPr/>
              </a:pPr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2081940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rgbClr val="00708C"/>
                </a:solidFill>
              </a:rPr>
              <a:t>Monitoring průzkum fyzického stavu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95400"/>
            <a:ext cx="6705600" cy="4114800"/>
          </a:xfrm>
        </p:spPr>
        <p:txBody>
          <a:bodyPr/>
          <a:lstStyle/>
          <a:p>
            <a:r>
              <a:rPr lang="cs-CZ" sz="2000" dirty="0" smtClean="0"/>
              <a:t>Teplota, vlhkost – indikátory, analogové a digitální zařízení, zápis dat</a:t>
            </a:r>
          </a:p>
          <a:p>
            <a:r>
              <a:rPr lang="cs-CZ" sz="2000" dirty="0" smtClean="0"/>
              <a:t>Světlo- digitální data </a:t>
            </a:r>
            <a:r>
              <a:rPr lang="cs-CZ" sz="2000" dirty="0" err="1" smtClean="0"/>
              <a:t>loggery</a:t>
            </a:r>
            <a:r>
              <a:rPr lang="cs-CZ" sz="2000" dirty="0" smtClean="0"/>
              <a:t>, luxmetry, </a:t>
            </a:r>
            <a:r>
              <a:rPr lang="cs-CZ" sz="2000" dirty="0" err="1" smtClean="0"/>
              <a:t>lightcheck</a:t>
            </a:r>
            <a:endParaRPr lang="cs-CZ" sz="2000" dirty="0" smtClean="0"/>
          </a:p>
          <a:p>
            <a:r>
              <a:rPr lang="cs-CZ" sz="2000" dirty="0" smtClean="0"/>
              <a:t>Prach – digitální, pasivní vzorkovače, aerosolový spektrometr</a:t>
            </a:r>
          </a:p>
          <a:p>
            <a:r>
              <a:rPr lang="cs-CZ" sz="2000" dirty="0" smtClean="0"/>
              <a:t>Atmosférické znečištění – indikační kupóny</a:t>
            </a:r>
          </a:p>
          <a:p>
            <a:r>
              <a:rPr lang="cs-CZ" sz="2000" dirty="0" smtClean="0"/>
              <a:t>Biologické napadení - Lapače hmyzu a pasti, mikrobiologická kontrola</a:t>
            </a:r>
          </a:p>
          <a:p>
            <a:r>
              <a:rPr lang="cs-CZ" sz="2000" dirty="0" smtClean="0"/>
              <a:t>Kontrola a včasné zachycení poškození</a:t>
            </a:r>
          </a:p>
          <a:p>
            <a:endParaRPr lang="cs-CZ" sz="20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550025"/>
            <a:ext cx="9144000" cy="307975"/>
          </a:xfrm>
        </p:spPr>
        <p:txBody>
          <a:bodyPr/>
          <a:lstStyle/>
          <a:p>
            <a:pPr>
              <a:defRPr/>
            </a:pPr>
            <a:r>
              <a:rPr lang="cs-CZ" altLang="cs-CZ" dirty="0" smtClean="0">
                <a:solidFill>
                  <a:srgbClr val="663300"/>
                </a:solidFill>
              </a:rPr>
              <a:t>Workshop: Preventivní péče o historické knihovní fondy. Kuks, 2016.</a:t>
            </a:r>
            <a:endParaRPr lang="cs-CZ" altLang="cs-CZ" dirty="0">
              <a:solidFill>
                <a:srgbClr val="6633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D15CF-8AC1-4734-99D2-ED3661006744}" type="slidenum">
              <a:rPr lang="cs-CZ" altLang="cs-CZ" smtClean="0"/>
              <a:pPr>
                <a:defRPr/>
              </a:pPr>
              <a:t>5</a:t>
            </a:fld>
            <a:endParaRPr lang="cs-CZ" altLang="cs-CZ"/>
          </a:p>
        </p:txBody>
      </p:sp>
      <p:pic>
        <p:nvPicPr>
          <p:cNvPr id="1026" name="Picture 2" descr="Evaluating the LightCheck® principle on a tapestry at London’s Victoria and Albert Museum.  V&amp;A, Lond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1285875"/>
            <a:ext cx="1428750" cy="2143125"/>
          </a:xfrm>
          <a:prstGeom prst="rect">
            <a:avLst/>
          </a:prstGeom>
          <a:noFill/>
        </p:spPr>
      </p:pic>
      <p:pic>
        <p:nvPicPr>
          <p:cNvPr id="1030" name="Picture 6" descr="http://www.trinstruments.cz/data/imgs/03623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3962400"/>
            <a:ext cx="1432560" cy="2387600"/>
          </a:xfrm>
          <a:prstGeom prst="rect">
            <a:avLst/>
          </a:prstGeom>
          <a:noFill/>
        </p:spPr>
      </p:pic>
      <p:pic>
        <p:nvPicPr>
          <p:cNvPr id="1032" name="Picture 8" descr="http://embed.widencdn.net/img/gaylord/vdkxymnutz/538x538px/DBug.jpeg?position=c&amp;crop=no&amp;color=ffffff&amp;quality=100&amp;u=ryrcmg"/>
          <p:cNvPicPr>
            <a:picLocks noChangeAspect="1" noChangeArrowheads="1"/>
          </p:cNvPicPr>
          <p:nvPr/>
        </p:nvPicPr>
        <p:blipFill>
          <a:blip r:embed="rId4" cstate="print"/>
          <a:srcRect t="7692" b="11538"/>
          <a:stretch>
            <a:fillRect/>
          </a:stretch>
        </p:blipFill>
        <p:spPr bwMode="auto">
          <a:xfrm>
            <a:off x="5181600" y="4724400"/>
            <a:ext cx="1981200" cy="1600200"/>
          </a:xfrm>
          <a:prstGeom prst="rect">
            <a:avLst/>
          </a:prstGeom>
          <a:noFill/>
        </p:spPr>
      </p:pic>
      <p:pic>
        <p:nvPicPr>
          <p:cNvPr id="1034" name="Picture 10" descr="http://cleanroom.net/wp-content/uploads/2010/01/SAAFDetect-jpg.ashx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4495800"/>
            <a:ext cx="2288802" cy="1809751"/>
          </a:xfrm>
          <a:prstGeom prst="rect">
            <a:avLst/>
          </a:prstGeom>
          <a:noFill/>
        </p:spPr>
      </p:pic>
      <p:pic>
        <p:nvPicPr>
          <p:cNvPr id="1036" name="Picture 12" descr="http://www.driml-napajecky.cz/data/shopimg/12827-20140926-img-755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4953000"/>
            <a:ext cx="1955321" cy="1295400"/>
          </a:xfrm>
          <a:prstGeom prst="rect">
            <a:avLst/>
          </a:prstGeom>
          <a:noFill/>
        </p:spPr>
      </p:pic>
      <p:pic>
        <p:nvPicPr>
          <p:cNvPr id="1037" name="Picture 13" descr="C:\Users\Jita\Documents\SMR\Analýzy\Mikrobiologie\etnografie leden04\struktura 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1800" y="3124200"/>
            <a:ext cx="1371600" cy="1028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rgbClr val="00708C"/>
                </a:solidFill>
              </a:rPr>
              <a:t>Průzkum  fyzického stavu fondů v NK</a:t>
            </a:r>
            <a:endParaRPr lang="cs-CZ" sz="3600" dirty="0">
              <a:solidFill>
                <a:srgbClr val="00708C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0" y="6550025"/>
            <a:ext cx="9144000" cy="307975"/>
          </a:xfrm>
        </p:spPr>
        <p:txBody>
          <a:bodyPr/>
          <a:lstStyle/>
          <a:p>
            <a:pPr>
              <a:defRPr/>
            </a:pPr>
            <a:r>
              <a:rPr lang="cs-CZ" altLang="cs-CZ" dirty="0" smtClean="0">
                <a:solidFill>
                  <a:srgbClr val="663300"/>
                </a:solidFill>
              </a:rPr>
              <a:t>Workshop: Preventivní péče o historické knihovní fondy. Kuks, 2016.</a:t>
            </a:r>
            <a:endParaRPr lang="cs-CZ" altLang="cs-CZ" dirty="0">
              <a:solidFill>
                <a:srgbClr val="6633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A3255-2292-4D9A-B427-C31679F584DE}" type="slidenum">
              <a:rPr lang="cs-CZ" altLang="cs-CZ" smtClean="0"/>
              <a:pPr>
                <a:defRPr/>
              </a:pPr>
              <a:t>6</a:t>
            </a:fld>
            <a:endParaRPr lang="cs-CZ" alt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0620" y="1581420"/>
            <a:ext cx="6842760" cy="452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8400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8C"/>
                </a:solidFill>
              </a:rPr>
              <a:t>Vlhkost</a:t>
            </a:r>
            <a:endParaRPr lang="cs-CZ" dirty="0">
              <a:solidFill>
                <a:srgbClr val="00708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4525963"/>
          </a:xfrm>
        </p:spPr>
        <p:txBody>
          <a:bodyPr/>
          <a:lstStyle/>
          <a:p>
            <a:r>
              <a:rPr lang="cs-CZ" sz="2800" dirty="0" smtClean="0"/>
              <a:t>Vhodné umístění mobiliáře – 20 cm od zdi, 20cm spodní police od země</a:t>
            </a:r>
          </a:p>
          <a:p>
            <a:r>
              <a:rPr lang="cs-CZ" sz="2800" dirty="0" smtClean="0"/>
              <a:t>Nad a za knihami volný prostor 3 cm</a:t>
            </a:r>
          </a:p>
          <a:p>
            <a:r>
              <a:rPr lang="cs-CZ" sz="2800" dirty="0" smtClean="0"/>
              <a:t>Mobilní odvlhčovače a zvlhčovače do prostoru, pasivní </a:t>
            </a:r>
            <a:r>
              <a:rPr lang="cs-CZ" sz="2800" dirty="0" err="1" smtClean="0"/>
              <a:t>absorbéry</a:t>
            </a:r>
            <a:r>
              <a:rPr lang="cs-CZ" sz="2800" dirty="0" smtClean="0"/>
              <a:t> vlhkosti do uzavřených skříní a vitrín</a:t>
            </a:r>
          </a:p>
          <a:p>
            <a:r>
              <a:rPr lang="cs-CZ" sz="2800" dirty="0" smtClean="0"/>
              <a:t>Centrální klimatizace</a:t>
            </a:r>
            <a:endParaRPr lang="cs-CZ" sz="2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473825"/>
            <a:ext cx="9144000" cy="384175"/>
          </a:xfrm>
        </p:spPr>
        <p:txBody>
          <a:bodyPr/>
          <a:lstStyle/>
          <a:p>
            <a:pPr>
              <a:defRPr/>
            </a:pPr>
            <a:r>
              <a:rPr lang="cs-CZ" altLang="cs-CZ" dirty="0" smtClean="0">
                <a:solidFill>
                  <a:srgbClr val="663300"/>
                </a:solidFill>
              </a:rPr>
              <a:t>Workshop: Preventivní péče o historické knihovní fondy. Kuks, 2016.</a:t>
            </a:r>
            <a:endParaRPr lang="cs-CZ" altLang="cs-CZ" dirty="0">
              <a:solidFill>
                <a:srgbClr val="6633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D15CF-8AC1-4734-99D2-ED3661006744}" type="slidenum">
              <a:rPr lang="cs-CZ" altLang="cs-CZ" smtClean="0"/>
              <a:pPr>
                <a:defRPr/>
              </a:pPr>
              <a:t>7</a:t>
            </a:fld>
            <a:endParaRPr lang="cs-CZ" altLang="cs-CZ" dirty="0"/>
          </a:p>
        </p:txBody>
      </p:sp>
      <p:pic>
        <p:nvPicPr>
          <p:cNvPr id="10242" name="Picture 2" descr="F:\Povodeň 2013\Nová složka\DSC_3892.JPG"/>
          <p:cNvPicPr>
            <a:picLocks noChangeAspect="1" noChangeArrowheads="1"/>
          </p:cNvPicPr>
          <p:nvPr/>
        </p:nvPicPr>
        <p:blipFill>
          <a:blip r:embed="rId2" cstate="print"/>
          <a:srcRect l="31556" r="26370"/>
          <a:stretch>
            <a:fillRect/>
          </a:stretch>
        </p:blipFill>
        <p:spPr bwMode="auto">
          <a:xfrm>
            <a:off x="6553200" y="1848950"/>
            <a:ext cx="2209800" cy="3488224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8C"/>
                </a:solidFill>
              </a:rPr>
              <a:t>Vlhkost</a:t>
            </a:r>
            <a:endParaRPr lang="cs-CZ" dirty="0">
              <a:solidFill>
                <a:srgbClr val="00708C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473825"/>
            <a:ext cx="9144000" cy="384175"/>
          </a:xfrm>
        </p:spPr>
        <p:txBody>
          <a:bodyPr/>
          <a:lstStyle/>
          <a:p>
            <a:pPr>
              <a:defRPr/>
            </a:pPr>
            <a:r>
              <a:rPr lang="cs-CZ" altLang="cs-CZ" dirty="0" smtClean="0">
                <a:solidFill>
                  <a:srgbClr val="663300"/>
                </a:solidFill>
              </a:rPr>
              <a:t>Workshop: Preventivní péče o historické knihovní fondy. Kuks, 2016.</a:t>
            </a:r>
            <a:endParaRPr lang="cs-CZ" altLang="cs-CZ" dirty="0">
              <a:solidFill>
                <a:srgbClr val="6633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D15CF-8AC1-4734-99D2-ED3661006744}" type="slidenum">
              <a:rPr lang="cs-CZ" altLang="cs-CZ" smtClean="0"/>
              <a:pPr>
                <a:defRPr/>
              </a:pPr>
              <a:t>8</a:t>
            </a:fld>
            <a:endParaRPr lang="cs-CZ" alt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3554"/>
          <a:stretch>
            <a:fillRect/>
          </a:stretch>
        </p:blipFill>
        <p:spPr bwMode="auto">
          <a:xfrm rot="5400000">
            <a:off x="2237772" y="631237"/>
            <a:ext cx="4668455" cy="6453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648200"/>
            <a:ext cx="27590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4495800"/>
            <a:ext cx="288448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8C"/>
                </a:solidFill>
              </a:rPr>
              <a:t>Teplota</a:t>
            </a:r>
            <a:endParaRPr lang="cs-CZ" dirty="0">
              <a:solidFill>
                <a:srgbClr val="00708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Zabránit </a:t>
            </a:r>
            <a:r>
              <a:rPr lang="cs-CZ" sz="2800" dirty="0" smtClean="0"/>
              <a:t>průniku infračerveného záření z exteriéru – folie, zatmění oken</a:t>
            </a:r>
          </a:p>
          <a:p>
            <a:r>
              <a:rPr lang="cs-CZ" sz="2800" dirty="0" smtClean="0"/>
              <a:t>Eliminovat zdroje tepla – reflektory, žárovky</a:t>
            </a:r>
          </a:p>
          <a:p>
            <a:r>
              <a:rPr lang="cs-CZ" sz="2800" dirty="0" smtClean="0"/>
              <a:t>Topná tělesa pro temperování ve větší vzdálenosti od exponátů</a:t>
            </a:r>
          </a:p>
          <a:p>
            <a:r>
              <a:rPr lang="cs-CZ" sz="2800" dirty="0" smtClean="0"/>
              <a:t>Mobilní klimatizace s odvodem teplého vzduchu</a:t>
            </a:r>
          </a:p>
          <a:p>
            <a:r>
              <a:rPr lang="cs-CZ" sz="2800" dirty="0" smtClean="0"/>
              <a:t>Centrální klimatizace</a:t>
            </a:r>
            <a:endParaRPr lang="cs-CZ" sz="2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473825"/>
            <a:ext cx="9144000" cy="384175"/>
          </a:xfrm>
        </p:spPr>
        <p:txBody>
          <a:bodyPr/>
          <a:lstStyle/>
          <a:p>
            <a:pPr>
              <a:defRPr/>
            </a:pPr>
            <a:r>
              <a:rPr lang="cs-CZ" altLang="cs-CZ" dirty="0" smtClean="0">
                <a:solidFill>
                  <a:srgbClr val="663300"/>
                </a:solidFill>
              </a:rPr>
              <a:t>Workshop: Preventivní péče o historické knihovní fondy. Kuks, 2016.</a:t>
            </a:r>
            <a:endParaRPr lang="cs-CZ" altLang="cs-CZ" dirty="0">
              <a:solidFill>
                <a:srgbClr val="6633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D15CF-8AC1-4734-99D2-ED3661006744}" type="slidenum">
              <a:rPr lang="cs-CZ" altLang="cs-CZ" smtClean="0"/>
              <a:pPr>
                <a:defRPr/>
              </a:pPr>
              <a:t>9</a:t>
            </a:fld>
            <a:endParaRPr lang="cs-CZ" alt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tiv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otiv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zentace_sablona [režim kompatibility]" id="{152709E8-67EC-461C-AEB3-913B3D1822C8}" vid="{254F26D6-70F2-4413-AD33-047DDA258352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F2BF8F403E12A49AA4C42A6371BA9D5" ma:contentTypeVersion="0" ma:contentTypeDescription="Vytvoří nový dokument" ma:contentTypeScope="" ma:versionID="2067fd5407ba198aef6280aea05c8d5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5030a4fb49af6ac1945304746faa32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8468774-100B-4F44-8AB1-E622CAE8A2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8DD2DE0-058F-4DAF-A74D-9A92F4DEBC7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prezentace_workshop</Template>
  <TotalTime>1475</TotalTime>
  <Words>1574</Words>
  <Application>Microsoft Office PowerPoint</Application>
  <PresentationFormat>Předvádění na obrazovce (4:3)</PresentationFormat>
  <Paragraphs>250</Paragraphs>
  <Slides>26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Motiv Office</vt:lpstr>
      <vt:lpstr>Ochrana a konzervace historických knihovních fondů v současné praxi</vt:lpstr>
      <vt:lpstr>Péče = prevence, konzervace, restaurování</vt:lpstr>
      <vt:lpstr>Preventivní konzervace</vt:lpstr>
      <vt:lpstr>Interiérové knihovny versus badatelny a depozitáře</vt:lpstr>
      <vt:lpstr>Monitoring průzkum fyzického stavu</vt:lpstr>
      <vt:lpstr>Průzkum  fyzického stavu fondů v NK</vt:lpstr>
      <vt:lpstr>Vlhkost</vt:lpstr>
      <vt:lpstr>Vlhkost</vt:lpstr>
      <vt:lpstr>Teplota</vt:lpstr>
      <vt:lpstr>Světlo</vt:lpstr>
      <vt:lpstr>Světlo</vt:lpstr>
      <vt:lpstr>Prach</vt:lpstr>
      <vt:lpstr>Vzdušné polutanty</vt:lpstr>
      <vt:lpstr>Biologické poškození</vt:lpstr>
      <vt:lpstr>Manipulace</vt:lpstr>
      <vt:lpstr>Vystavování knihovních fondů</vt:lpstr>
      <vt:lpstr>Snímek 17</vt:lpstr>
      <vt:lpstr>Badatelny</vt:lpstr>
      <vt:lpstr>Transport</vt:lpstr>
      <vt:lpstr>Transport</vt:lpstr>
      <vt:lpstr>Uložení v depozitáři</vt:lpstr>
      <vt:lpstr>Úklid a údržba knihoven</vt:lpstr>
      <vt:lpstr>Konzervace </vt:lpstr>
      <vt:lpstr>Konzervace </vt:lpstr>
      <vt:lpstr>Zabezpečení</vt:lpstr>
      <vt:lpstr>Děkuji za pozornost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Ochrana historických knihovních fondů v interiérových knihovnách památkových objektů</dc:title>
  <dc:creator>Neoralová Jitka</dc:creator>
  <cp:lastModifiedBy>Jita</cp:lastModifiedBy>
  <cp:revision>58</cp:revision>
  <dcterms:created xsi:type="dcterms:W3CDTF">2016-04-05T09:39:47Z</dcterms:created>
  <dcterms:modified xsi:type="dcterms:W3CDTF">2016-05-30T21:51:09Z</dcterms:modified>
</cp:coreProperties>
</file>