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302" r:id="rId3"/>
    <p:sldId id="312" r:id="rId4"/>
    <p:sldId id="305" r:id="rId5"/>
    <p:sldId id="306" r:id="rId6"/>
    <p:sldId id="307" r:id="rId7"/>
    <p:sldId id="308" r:id="rId8"/>
    <p:sldId id="309" r:id="rId9"/>
    <p:sldId id="310" r:id="rId10"/>
    <p:sldId id="321" r:id="rId11"/>
    <p:sldId id="336" r:id="rId12"/>
    <p:sldId id="337" r:id="rId13"/>
    <p:sldId id="304" r:id="rId14"/>
    <p:sldId id="314" r:id="rId15"/>
    <p:sldId id="322" r:id="rId16"/>
    <p:sldId id="319" r:id="rId17"/>
    <p:sldId id="320" r:id="rId18"/>
    <p:sldId id="318" r:id="rId19"/>
    <p:sldId id="317" r:id="rId20"/>
    <p:sldId id="316" r:id="rId21"/>
    <p:sldId id="315" r:id="rId22"/>
    <p:sldId id="323" r:id="rId23"/>
    <p:sldId id="335" r:id="rId24"/>
    <p:sldId id="324" r:id="rId25"/>
    <p:sldId id="327" r:id="rId26"/>
    <p:sldId id="325" r:id="rId27"/>
    <p:sldId id="329" r:id="rId28"/>
    <p:sldId id="330" r:id="rId29"/>
    <p:sldId id="331" r:id="rId30"/>
    <p:sldId id="333" r:id="rId31"/>
    <p:sldId id="326" r:id="rId32"/>
    <p:sldId id="332" r:id="rId33"/>
    <p:sldId id="328" r:id="rId3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4" autoAdjust="0"/>
    <p:restoredTop sz="94660"/>
  </p:normalViewPr>
  <p:slideViewPr>
    <p:cSldViewPr>
      <p:cViewPr varScale="1">
        <p:scale>
          <a:sx n="103" d="100"/>
          <a:sy n="103" d="100"/>
        </p:scale>
        <p:origin x="-18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7A44AD-41DD-4B9D-931D-FF3109F64A13}" type="datetimeFigureOut">
              <a:rPr lang="cs-CZ" smtClean="0"/>
              <a:t>31. 5. 2016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61F4B-A07B-4AF3-B632-9674666E83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5651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61F4B-A07B-4AF3-B632-9674666E83D5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7292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61F4B-A07B-4AF3-B632-9674666E83D5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7292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50093-0677-44A0-89E3-0C762DE76EF5}" type="datetimeFigureOut">
              <a:rPr lang="cs-CZ" smtClean="0"/>
              <a:t>31. 5. 2016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399DB-6E7D-49AD-A381-A78105BED8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8592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50093-0677-44A0-89E3-0C762DE76EF5}" type="datetimeFigureOut">
              <a:rPr lang="cs-CZ" smtClean="0"/>
              <a:t>31. 5. 2016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399DB-6E7D-49AD-A381-A78105BED8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3128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50093-0677-44A0-89E3-0C762DE76EF5}" type="datetimeFigureOut">
              <a:rPr lang="cs-CZ" smtClean="0"/>
              <a:t>31. 5. 2016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399DB-6E7D-49AD-A381-A78105BED8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7887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50093-0677-44A0-89E3-0C762DE76EF5}" type="datetimeFigureOut">
              <a:rPr lang="cs-CZ" smtClean="0"/>
              <a:t>31. 5. 2016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399DB-6E7D-49AD-A381-A78105BED8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7010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50093-0677-44A0-89E3-0C762DE76EF5}" type="datetimeFigureOut">
              <a:rPr lang="cs-CZ" smtClean="0"/>
              <a:t>31. 5. 2016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399DB-6E7D-49AD-A381-A78105BED8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8272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50093-0677-44A0-89E3-0C762DE76EF5}" type="datetimeFigureOut">
              <a:rPr lang="cs-CZ" smtClean="0"/>
              <a:t>31. 5. 2016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399DB-6E7D-49AD-A381-A78105BED8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4658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50093-0677-44A0-89E3-0C762DE76EF5}" type="datetimeFigureOut">
              <a:rPr lang="cs-CZ" smtClean="0"/>
              <a:t>31. 5. 2016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399DB-6E7D-49AD-A381-A78105BED8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1201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50093-0677-44A0-89E3-0C762DE76EF5}" type="datetimeFigureOut">
              <a:rPr lang="cs-CZ" smtClean="0"/>
              <a:t>31. 5. 2016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399DB-6E7D-49AD-A381-A78105BED8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8883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50093-0677-44A0-89E3-0C762DE76EF5}" type="datetimeFigureOut">
              <a:rPr lang="cs-CZ" smtClean="0"/>
              <a:t>31. 5. 2016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399DB-6E7D-49AD-A381-A78105BED8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80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50093-0677-44A0-89E3-0C762DE76EF5}" type="datetimeFigureOut">
              <a:rPr lang="cs-CZ" smtClean="0"/>
              <a:t>31. 5. 2016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399DB-6E7D-49AD-A381-A78105BED8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4605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50093-0677-44A0-89E3-0C762DE76EF5}" type="datetimeFigureOut">
              <a:rPr lang="cs-CZ" smtClean="0"/>
              <a:t>31. 5. 2016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399DB-6E7D-49AD-A381-A78105BED8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7670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50093-0677-44A0-89E3-0C762DE76EF5}" type="datetimeFigureOut">
              <a:rPr lang="cs-CZ" smtClean="0"/>
              <a:t>31. 5. 2016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399DB-6E7D-49AD-A381-A78105BED8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8204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34584" y="1124744"/>
            <a:ext cx="60649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chemeClr val="bg1"/>
                </a:solidFill>
              </a:rPr>
              <a:t>PROBLEMATIKA ZABEZPEČENÍ</a:t>
            </a:r>
          </a:p>
          <a:p>
            <a:r>
              <a:rPr lang="cs-CZ" sz="3600" b="1" dirty="0" smtClean="0">
                <a:solidFill>
                  <a:schemeClr val="bg1"/>
                </a:solidFill>
              </a:rPr>
              <a:t>HISTORICKÝCH KNIHOVNÍCH FONDŮ V PODMÍNKÁCH NPÚ</a:t>
            </a:r>
          </a:p>
          <a:p>
            <a:endParaRPr lang="cs-CZ" sz="3600" dirty="0">
              <a:solidFill>
                <a:schemeClr val="bg1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25144"/>
            <a:ext cx="1919311" cy="1841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34584" y="188640"/>
            <a:ext cx="579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2"/>
                </a:solidFill>
              </a:rPr>
              <a:t>Seminář Preventivní péče o historické knihovní fondy </a:t>
            </a:r>
          </a:p>
          <a:p>
            <a:r>
              <a:rPr lang="cs-CZ" b="1" dirty="0" smtClean="0">
                <a:solidFill>
                  <a:schemeClr val="accent2"/>
                </a:solidFill>
              </a:rPr>
              <a:t>Kuks 1. – 2. června 2016</a:t>
            </a:r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2735513" y="5366270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>
                    <a:lumMod val="85000"/>
                  </a:schemeClr>
                </a:solidFill>
              </a:rPr>
              <a:t>Zpracoval:</a:t>
            </a:r>
          </a:p>
          <a:p>
            <a:r>
              <a:rPr lang="cs-CZ" b="1" dirty="0" smtClean="0">
                <a:solidFill>
                  <a:schemeClr val="bg1">
                    <a:lumMod val="85000"/>
                  </a:schemeClr>
                </a:solidFill>
              </a:rPr>
              <a:t>Mgr. Tomáš </a:t>
            </a:r>
            <a:r>
              <a:rPr lang="cs-CZ" b="1" dirty="0" err="1" smtClean="0">
                <a:solidFill>
                  <a:schemeClr val="bg1">
                    <a:lumMod val="85000"/>
                  </a:schemeClr>
                </a:solidFill>
              </a:rPr>
              <a:t>Štumbauer</a:t>
            </a:r>
            <a:r>
              <a:rPr lang="cs-CZ" b="1" dirty="0" smtClean="0">
                <a:solidFill>
                  <a:schemeClr val="bg1">
                    <a:lumMod val="85000"/>
                  </a:schemeClr>
                </a:solidFill>
              </a:rPr>
              <a:t> NPÚ ÚOP v Plzni</a:t>
            </a:r>
          </a:p>
          <a:p>
            <a:r>
              <a:rPr lang="cs-CZ" b="1" dirty="0" smtClean="0">
                <a:solidFill>
                  <a:schemeClr val="bg1">
                    <a:lumMod val="85000"/>
                  </a:schemeClr>
                </a:solidFill>
              </a:rPr>
              <a:t>2016</a:t>
            </a:r>
            <a:endParaRPr lang="cs-CZ" b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28" name="Picture 4" descr="E:\PRAC\KUKS\136204429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80"/>
          <a:stretch/>
        </p:blipFill>
        <p:spPr bwMode="auto">
          <a:xfrm>
            <a:off x="6732241" y="4068"/>
            <a:ext cx="24117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28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34584" y="1124744"/>
            <a:ext cx="6064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3600" b="1" dirty="0" smtClean="0">
              <a:solidFill>
                <a:schemeClr val="bg1"/>
              </a:solidFill>
            </a:endParaRPr>
          </a:p>
          <a:p>
            <a:endParaRPr lang="cs-CZ" sz="3600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34584" y="188640"/>
            <a:ext cx="579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2"/>
                </a:solidFill>
              </a:rPr>
              <a:t>Seminář Preventivní péče o historické knihovní fondy </a:t>
            </a:r>
          </a:p>
          <a:p>
            <a:r>
              <a:rPr lang="cs-CZ" b="1" dirty="0" smtClean="0">
                <a:solidFill>
                  <a:schemeClr val="accent2"/>
                </a:solidFill>
              </a:rPr>
              <a:t>Kuks 1. – 2. června 2016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34584" y="1124744"/>
            <a:ext cx="6064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600" dirty="0"/>
          </a:p>
          <a:p>
            <a:endParaRPr lang="cs-CZ" sz="16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cs-CZ" sz="1600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" t="14222" r="40000" b="9333"/>
          <a:stretch/>
        </p:blipFill>
        <p:spPr bwMode="auto">
          <a:xfrm>
            <a:off x="468187" y="980728"/>
            <a:ext cx="7406263" cy="5447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436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34584" y="1124744"/>
            <a:ext cx="6064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3600" b="1" dirty="0" smtClean="0">
              <a:solidFill>
                <a:schemeClr val="bg1"/>
              </a:solidFill>
            </a:endParaRPr>
          </a:p>
          <a:p>
            <a:endParaRPr lang="cs-CZ" sz="3600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34584" y="188640"/>
            <a:ext cx="579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2"/>
                </a:solidFill>
              </a:rPr>
              <a:t>Seminář Preventivní péče o historické knihovní fondy </a:t>
            </a:r>
          </a:p>
          <a:p>
            <a:r>
              <a:rPr lang="cs-CZ" b="1" dirty="0" smtClean="0">
                <a:solidFill>
                  <a:schemeClr val="accent2"/>
                </a:solidFill>
              </a:rPr>
              <a:t>Kuks 1. – 2. června 2016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34584" y="1124744"/>
            <a:ext cx="6064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600" dirty="0"/>
          </a:p>
          <a:p>
            <a:endParaRPr lang="cs-CZ" sz="16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cs-CZ" sz="1600" dirty="0">
              <a:solidFill>
                <a:schemeClr val="bg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40" y="980729"/>
            <a:ext cx="8013600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8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34584" y="1124744"/>
            <a:ext cx="6064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3600" b="1" dirty="0" smtClean="0">
              <a:solidFill>
                <a:schemeClr val="bg1"/>
              </a:solidFill>
            </a:endParaRPr>
          </a:p>
          <a:p>
            <a:endParaRPr lang="cs-CZ" sz="3600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34584" y="188640"/>
            <a:ext cx="579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2"/>
                </a:solidFill>
              </a:rPr>
              <a:t>Seminář Preventivní péče o historické knihovní fondy </a:t>
            </a:r>
          </a:p>
          <a:p>
            <a:r>
              <a:rPr lang="cs-CZ" b="1" dirty="0" smtClean="0">
                <a:solidFill>
                  <a:schemeClr val="accent2"/>
                </a:solidFill>
              </a:rPr>
              <a:t>Kuks 1. – 2. června 2016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34584" y="1124744"/>
            <a:ext cx="6064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600" dirty="0"/>
          </a:p>
          <a:p>
            <a:endParaRPr lang="cs-CZ" sz="16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cs-CZ" sz="1600" dirty="0">
              <a:solidFill>
                <a:schemeClr val="bg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3" b="3092"/>
          <a:stretch/>
        </p:blipFill>
        <p:spPr>
          <a:xfrm>
            <a:off x="522327" y="1110463"/>
            <a:ext cx="3906666" cy="496855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43000"/>
            <a:ext cx="3960440" cy="336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84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34584" y="1124744"/>
            <a:ext cx="6064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3600" b="1" dirty="0" smtClean="0">
              <a:solidFill>
                <a:schemeClr val="bg1"/>
              </a:solidFill>
            </a:endParaRPr>
          </a:p>
          <a:p>
            <a:endParaRPr lang="cs-CZ" sz="3600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34584" y="188640"/>
            <a:ext cx="579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2"/>
                </a:solidFill>
              </a:rPr>
              <a:t>Seminář Preventivní péče o historické knihovní fondy </a:t>
            </a:r>
          </a:p>
          <a:p>
            <a:r>
              <a:rPr lang="cs-CZ" b="1" dirty="0" smtClean="0">
                <a:solidFill>
                  <a:schemeClr val="accent2"/>
                </a:solidFill>
              </a:rPr>
              <a:t>Kuks 1. – 2. června 2016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34584" y="1124744"/>
            <a:ext cx="6064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600" dirty="0"/>
          </a:p>
          <a:p>
            <a:endParaRPr lang="cs-CZ" sz="16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cs-CZ" sz="1600" dirty="0">
              <a:solidFill>
                <a:schemeClr val="bg1"/>
              </a:solidFill>
            </a:endParaRPr>
          </a:p>
        </p:txBody>
      </p:sp>
      <p:pic>
        <p:nvPicPr>
          <p:cNvPr id="2050" name="Picture 2" descr="E:\PRAC\KUKS\malé knihy svázané svazky jsou spojeny po celé délce poli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7" y="980728"/>
            <a:ext cx="8339304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3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34584" y="1124744"/>
            <a:ext cx="6064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3600" b="1" dirty="0" smtClean="0">
              <a:solidFill>
                <a:schemeClr val="bg1"/>
              </a:solidFill>
            </a:endParaRPr>
          </a:p>
          <a:p>
            <a:endParaRPr lang="cs-CZ" sz="3600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34584" y="188640"/>
            <a:ext cx="579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2"/>
                </a:solidFill>
              </a:rPr>
              <a:t>Seminář Preventivní péče o historické knihovní fondy </a:t>
            </a:r>
          </a:p>
          <a:p>
            <a:r>
              <a:rPr lang="cs-CZ" b="1" dirty="0" smtClean="0">
                <a:solidFill>
                  <a:schemeClr val="accent2"/>
                </a:solidFill>
              </a:rPr>
              <a:t>Kuks 1. – 2. června 2016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34584" y="1124744"/>
            <a:ext cx="6064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600" dirty="0"/>
          </a:p>
          <a:p>
            <a:endParaRPr lang="cs-CZ" sz="16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cs-CZ" sz="1600" dirty="0">
              <a:solidFill>
                <a:schemeClr val="bg1"/>
              </a:solidFill>
            </a:endParaRPr>
          </a:p>
        </p:txBody>
      </p:sp>
      <p:pic>
        <p:nvPicPr>
          <p:cNvPr id="4098" name="Picture 2" descr="E:\PRAC\KUKS\několik svazků svázaných k sobě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92" y="980728"/>
            <a:ext cx="7632848" cy="521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77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34584" y="1124744"/>
            <a:ext cx="6064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3600" b="1" dirty="0" smtClean="0">
              <a:solidFill>
                <a:schemeClr val="bg1"/>
              </a:solidFill>
            </a:endParaRPr>
          </a:p>
          <a:p>
            <a:endParaRPr lang="cs-CZ" sz="3600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34584" y="188640"/>
            <a:ext cx="579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2"/>
                </a:solidFill>
              </a:rPr>
              <a:t>Seminář Preventivní péče o historické knihovní fondy </a:t>
            </a:r>
          </a:p>
          <a:p>
            <a:r>
              <a:rPr lang="cs-CZ" b="1" dirty="0" smtClean="0">
                <a:solidFill>
                  <a:schemeClr val="accent2"/>
                </a:solidFill>
              </a:rPr>
              <a:t>Kuks 1. – 2. června 2016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34584" y="1124744"/>
            <a:ext cx="6064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600" dirty="0"/>
          </a:p>
          <a:p>
            <a:endParaRPr lang="cs-CZ" sz="16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cs-CZ" sz="1600" dirty="0">
              <a:solidFill>
                <a:schemeClr val="bg1"/>
              </a:solidFill>
            </a:endParaRPr>
          </a:p>
        </p:txBody>
      </p:sp>
      <p:pic>
        <p:nvPicPr>
          <p:cNvPr id="5122" name="Picture 2" descr="E:\PRAC\KUKS\KL - knihov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7243095" cy="543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38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34584" y="1124744"/>
            <a:ext cx="6064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3600" b="1" dirty="0" smtClean="0">
              <a:solidFill>
                <a:schemeClr val="bg1"/>
              </a:solidFill>
            </a:endParaRPr>
          </a:p>
          <a:p>
            <a:endParaRPr lang="cs-CZ" sz="3600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34584" y="188640"/>
            <a:ext cx="579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2"/>
                </a:solidFill>
              </a:rPr>
              <a:t>Seminář Preventivní péče o historické knihovní fondy </a:t>
            </a:r>
          </a:p>
          <a:p>
            <a:r>
              <a:rPr lang="cs-CZ" b="1" dirty="0" smtClean="0">
                <a:solidFill>
                  <a:schemeClr val="accent2"/>
                </a:solidFill>
              </a:rPr>
              <a:t>Kuks 1. – 2. června 2016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34584" y="1124744"/>
            <a:ext cx="6064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600" dirty="0"/>
          </a:p>
          <a:p>
            <a:endParaRPr lang="cs-CZ" sz="16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cs-CZ" sz="1600" dirty="0">
              <a:solidFill>
                <a:schemeClr val="bg1"/>
              </a:solidFill>
            </a:endParaRPr>
          </a:p>
        </p:txBody>
      </p:sp>
      <p:pic>
        <p:nvPicPr>
          <p:cNvPr id="8194" name="Picture 2" descr="E:\PRAC\KUKS\bez názvu-54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67"/>
          <a:stretch/>
        </p:blipFill>
        <p:spPr bwMode="auto">
          <a:xfrm>
            <a:off x="5004048" y="1955741"/>
            <a:ext cx="3652364" cy="435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PRAC\KUKS\bez názvu-54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77019"/>
            <a:ext cx="3624319" cy="543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Přímá spojnice 2"/>
          <p:cNvCxnSpPr/>
          <p:nvPr/>
        </p:nvCxnSpPr>
        <p:spPr>
          <a:xfrm flipH="1" flipV="1">
            <a:off x="5076056" y="4077072"/>
            <a:ext cx="3580356" cy="14401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 flipH="1" flipV="1">
            <a:off x="434584" y="4941168"/>
            <a:ext cx="4392488" cy="43204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flipH="1" flipV="1">
            <a:off x="405375" y="1396226"/>
            <a:ext cx="4392488" cy="14401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5004048" y="834971"/>
            <a:ext cx="3652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Vložené plexisklové pásy – viditelné způsoby uchycení a princip volné cirkulace vzduchu</a:t>
            </a:r>
            <a:endParaRPr lang="cs-CZ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Zahnutá šipka nahoru 3"/>
          <p:cNvSpPr/>
          <p:nvPr/>
        </p:nvSpPr>
        <p:spPr>
          <a:xfrm rot="20701529" flipH="1">
            <a:off x="6880792" y="3329647"/>
            <a:ext cx="1730282" cy="205332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cxnSp>
        <p:nvCxnSpPr>
          <p:cNvPr id="14" name="Přímá spojnice 13"/>
          <p:cNvCxnSpPr/>
          <p:nvPr/>
        </p:nvCxnSpPr>
        <p:spPr>
          <a:xfrm flipH="1" flipV="1">
            <a:off x="6372200" y="4133422"/>
            <a:ext cx="1403073" cy="4383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ahnutá šipka nahoru 16"/>
          <p:cNvSpPr/>
          <p:nvPr/>
        </p:nvSpPr>
        <p:spPr>
          <a:xfrm rot="11128516">
            <a:off x="667934" y="752771"/>
            <a:ext cx="842622" cy="493150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cxnSp>
        <p:nvCxnSpPr>
          <p:cNvPr id="18" name="Přímá spojnice 17"/>
          <p:cNvCxnSpPr/>
          <p:nvPr/>
        </p:nvCxnSpPr>
        <p:spPr>
          <a:xfrm flipH="1" flipV="1">
            <a:off x="434583" y="4941168"/>
            <a:ext cx="666158" cy="720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H="1" flipV="1">
            <a:off x="767663" y="1418381"/>
            <a:ext cx="563977" cy="2492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/>
          <p:cNvCxnSpPr/>
          <p:nvPr/>
        </p:nvCxnSpPr>
        <p:spPr>
          <a:xfrm>
            <a:off x="4785039" y="1522374"/>
            <a:ext cx="42033" cy="385084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/>
          <p:cNvCxnSpPr/>
          <p:nvPr/>
        </p:nvCxnSpPr>
        <p:spPr>
          <a:xfrm>
            <a:off x="413566" y="1396226"/>
            <a:ext cx="21016" cy="354494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656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34584" y="1124744"/>
            <a:ext cx="6064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3600" b="1" dirty="0" smtClean="0">
              <a:solidFill>
                <a:schemeClr val="bg1"/>
              </a:solidFill>
            </a:endParaRPr>
          </a:p>
          <a:p>
            <a:endParaRPr lang="cs-CZ" sz="3600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34584" y="188640"/>
            <a:ext cx="579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2"/>
                </a:solidFill>
              </a:rPr>
              <a:t>Seminář Preventivní péče o historické knihovní fondy </a:t>
            </a:r>
          </a:p>
          <a:p>
            <a:r>
              <a:rPr lang="cs-CZ" b="1" dirty="0" smtClean="0">
                <a:solidFill>
                  <a:schemeClr val="accent2"/>
                </a:solidFill>
              </a:rPr>
              <a:t>Kuks 1. – 2. června 2016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34584" y="1124744"/>
            <a:ext cx="6064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600" dirty="0"/>
          </a:p>
          <a:p>
            <a:endParaRPr lang="cs-CZ" sz="16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cs-CZ" sz="1600" dirty="0">
              <a:solidFill>
                <a:schemeClr val="bg1"/>
              </a:solidFill>
            </a:endParaRPr>
          </a:p>
        </p:txBody>
      </p:sp>
      <p:pic>
        <p:nvPicPr>
          <p:cNvPr id="7173" name="Picture 5" descr="E:\PRAC\KUKS\bez názvu-542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3"/>
          <a:stretch/>
        </p:blipFill>
        <p:spPr bwMode="auto">
          <a:xfrm>
            <a:off x="539552" y="1124744"/>
            <a:ext cx="3672408" cy="494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E:\PRAC\KUKS\bez názvu-543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48"/>
          <a:stretch/>
        </p:blipFill>
        <p:spPr bwMode="auto">
          <a:xfrm>
            <a:off x="4427984" y="1124744"/>
            <a:ext cx="4363481" cy="346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375269" y="5400832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Způsob uchycení lehce odnímatelných textilních závěsů</a:t>
            </a:r>
            <a:endParaRPr lang="cs-CZ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81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34584" y="1124744"/>
            <a:ext cx="6064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3600" b="1" dirty="0" smtClean="0">
              <a:solidFill>
                <a:schemeClr val="bg1"/>
              </a:solidFill>
            </a:endParaRPr>
          </a:p>
          <a:p>
            <a:endParaRPr lang="cs-CZ" sz="3600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34584" y="188640"/>
            <a:ext cx="579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2"/>
                </a:solidFill>
              </a:rPr>
              <a:t>Seminář Preventivní péče o historické knihovní fondy </a:t>
            </a:r>
          </a:p>
          <a:p>
            <a:r>
              <a:rPr lang="cs-CZ" b="1" dirty="0" smtClean="0">
                <a:solidFill>
                  <a:schemeClr val="accent2"/>
                </a:solidFill>
              </a:rPr>
              <a:t>Kuks 1. – 2. června 2016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34584" y="1124744"/>
            <a:ext cx="6064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600" dirty="0"/>
          </a:p>
          <a:p>
            <a:endParaRPr lang="cs-CZ" sz="16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cs-CZ" sz="1600" dirty="0">
              <a:solidFill>
                <a:schemeClr val="bg1"/>
              </a:solidFill>
            </a:endParaRPr>
          </a:p>
        </p:txBody>
      </p:sp>
      <p:pic>
        <p:nvPicPr>
          <p:cNvPr id="9219" name="Picture 3" descr="E:\PRAC\KUKS\bez názvu-54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723" y="834971"/>
            <a:ext cx="3814341" cy="561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39552" y="5301208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Textilní závěs zabraňuje vnikání prachu ke hřbetům knih v neuzavřených regálech</a:t>
            </a:r>
            <a:endParaRPr lang="cs-CZ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74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34584" y="1124744"/>
            <a:ext cx="6064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3600" b="1" dirty="0" smtClean="0">
              <a:solidFill>
                <a:schemeClr val="bg1"/>
              </a:solidFill>
            </a:endParaRPr>
          </a:p>
          <a:p>
            <a:endParaRPr lang="cs-CZ" sz="3600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34584" y="188640"/>
            <a:ext cx="579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2"/>
                </a:solidFill>
              </a:rPr>
              <a:t>Seminář Preventivní péče o historické knihovní fondy </a:t>
            </a:r>
          </a:p>
          <a:p>
            <a:r>
              <a:rPr lang="cs-CZ" b="1" dirty="0" smtClean="0">
                <a:solidFill>
                  <a:schemeClr val="accent2"/>
                </a:solidFill>
              </a:rPr>
              <a:t>Kuks 1. – 2. června 2016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34584" y="1124744"/>
            <a:ext cx="6064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600" dirty="0"/>
          </a:p>
          <a:p>
            <a:endParaRPr lang="cs-CZ" sz="16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cs-CZ" sz="1600" dirty="0">
              <a:solidFill>
                <a:schemeClr val="bg1"/>
              </a:solidFill>
            </a:endParaRPr>
          </a:p>
        </p:txBody>
      </p:sp>
      <p:pic>
        <p:nvPicPr>
          <p:cNvPr id="10242" name="Picture 2" descr="E:\PRAC\KUKS\knihov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65" y="980727"/>
            <a:ext cx="8001762" cy="533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48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34584" y="1124744"/>
            <a:ext cx="6064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3600" b="1" dirty="0" smtClean="0">
              <a:solidFill>
                <a:schemeClr val="bg1"/>
              </a:solidFill>
            </a:endParaRPr>
          </a:p>
          <a:p>
            <a:endParaRPr lang="cs-CZ" sz="3600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34584" y="188640"/>
            <a:ext cx="579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2"/>
                </a:solidFill>
              </a:rPr>
              <a:t>Seminář Preventivní péče o historické knihovní fondy </a:t>
            </a:r>
          </a:p>
          <a:p>
            <a:r>
              <a:rPr lang="cs-CZ" b="1" dirty="0" smtClean="0">
                <a:solidFill>
                  <a:schemeClr val="accent2"/>
                </a:solidFill>
              </a:rPr>
              <a:t>Kuks 1. – 2. června 2016</a:t>
            </a:r>
            <a:endParaRPr lang="cs-CZ" dirty="0"/>
          </a:p>
        </p:txBody>
      </p:sp>
      <p:pic>
        <p:nvPicPr>
          <p:cNvPr id="1028" name="Picture 4" descr="E:\PRAC\KUKS\136204429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80"/>
          <a:stretch/>
        </p:blipFill>
        <p:spPr bwMode="auto">
          <a:xfrm>
            <a:off x="6732241" y="4068"/>
            <a:ext cx="24117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434584" y="1124744"/>
            <a:ext cx="6369664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chemeClr val="bg1">
                    <a:lumMod val="85000"/>
                  </a:schemeClr>
                </a:solidFill>
              </a:rPr>
              <a:t>HLEDISKA ZABEZPEČENÍ HKF:</a:t>
            </a:r>
          </a:p>
          <a:p>
            <a:endParaRPr lang="cs-CZ" sz="2000" b="1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b="1" dirty="0" smtClean="0">
                <a:solidFill>
                  <a:schemeClr val="bg1">
                    <a:lumMod val="85000"/>
                  </a:schemeClr>
                </a:solidFill>
              </a:rPr>
              <a:t>Téma zabezpečení HKF nesouvisí pouze s jejich ochranou před zcizením – to by bylo příliš zjednodušeno</a:t>
            </a:r>
          </a:p>
          <a:p>
            <a:endParaRPr lang="cs-CZ" sz="2000" b="1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b="1" dirty="0" smtClean="0">
                <a:solidFill>
                  <a:schemeClr val="bg1">
                    <a:lumMod val="85000"/>
                  </a:schemeClr>
                </a:solidFill>
              </a:rPr>
              <a:t>Statisticky jsou hlavními „škůdci“ a riziky pro HKF především jiné faktory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cs-CZ" sz="2000" b="1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b="1" dirty="0" smtClean="0">
                <a:solidFill>
                  <a:schemeClr val="bg1">
                    <a:lumMod val="85000"/>
                  </a:schemeClr>
                </a:solidFill>
              </a:rPr>
              <a:t>Většinu z nich může NPÚ jako správce příznivě ovlivnit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cs-CZ" sz="2000" b="1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b="1" dirty="0" smtClean="0">
                <a:solidFill>
                  <a:schemeClr val="bg1">
                    <a:lumMod val="85000"/>
                  </a:schemeClr>
                </a:solidFill>
              </a:rPr>
              <a:t>Velké riziko tedy vzniká především tam, kde jsou zanedbány principy péče o tento druh movitého kulturního majetku ať už jde o preventivní péči, evidenci atd.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cs-CZ" sz="2000" b="1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cs-CZ" sz="2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cs-CZ" sz="2000" b="1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cs-CZ" sz="2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cs-CZ" sz="16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cs-CZ" sz="16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cs-CZ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85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34584" y="1124744"/>
            <a:ext cx="6064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3600" b="1" dirty="0" smtClean="0">
              <a:solidFill>
                <a:schemeClr val="bg1"/>
              </a:solidFill>
            </a:endParaRPr>
          </a:p>
          <a:p>
            <a:endParaRPr lang="cs-CZ" sz="3600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34584" y="188640"/>
            <a:ext cx="579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2"/>
                </a:solidFill>
              </a:rPr>
              <a:t>Seminář Preventivní péče o historické knihovní fondy </a:t>
            </a:r>
          </a:p>
          <a:p>
            <a:r>
              <a:rPr lang="cs-CZ" b="1" dirty="0" smtClean="0">
                <a:solidFill>
                  <a:schemeClr val="accent2"/>
                </a:solidFill>
              </a:rPr>
              <a:t>Kuks 1. – 2. června 2016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34584" y="1124744"/>
            <a:ext cx="6064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600" dirty="0"/>
          </a:p>
          <a:p>
            <a:endParaRPr lang="cs-CZ" sz="16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cs-CZ" sz="1600" dirty="0">
              <a:solidFill>
                <a:schemeClr val="bg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7" t="8716" r="26317" b="13366"/>
          <a:stretch/>
        </p:blipFill>
        <p:spPr bwMode="auto">
          <a:xfrm>
            <a:off x="539552" y="839908"/>
            <a:ext cx="6840760" cy="5706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548062" y="5346563"/>
            <a:ext cx="1440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Kombinace trvalých a reverzibilních označení</a:t>
            </a:r>
            <a:endParaRPr lang="cs-CZ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7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34584" y="1124744"/>
            <a:ext cx="6064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3600" b="1" dirty="0" smtClean="0">
              <a:solidFill>
                <a:schemeClr val="bg1"/>
              </a:solidFill>
            </a:endParaRPr>
          </a:p>
          <a:p>
            <a:endParaRPr lang="cs-CZ" sz="3600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34584" y="188640"/>
            <a:ext cx="579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2"/>
                </a:solidFill>
              </a:rPr>
              <a:t>Seminář Preventivní péče o historické knihovní fondy </a:t>
            </a:r>
          </a:p>
          <a:p>
            <a:r>
              <a:rPr lang="cs-CZ" b="1" dirty="0" smtClean="0">
                <a:solidFill>
                  <a:schemeClr val="accent2"/>
                </a:solidFill>
              </a:rPr>
              <a:t>Kuks 1. – 2. června 2016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34584" y="1124744"/>
            <a:ext cx="6064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600" dirty="0"/>
          </a:p>
          <a:p>
            <a:endParaRPr lang="cs-CZ" sz="16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cs-CZ" sz="1600" dirty="0">
              <a:solidFill>
                <a:schemeClr val="bg1"/>
              </a:solidFill>
            </a:endParaRPr>
          </a:p>
        </p:txBody>
      </p:sp>
      <p:pic>
        <p:nvPicPr>
          <p:cNvPr id="12291" name="Picture 3" descr="E:\PRAC\KUKS\KZ KY K01 01432+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04595"/>
            <a:ext cx="6891822" cy="455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681462" y="2244928"/>
            <a:ext cx="11521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Častý způsob značení HKF – platná signatura je připsána na historický katalogizační štítek.</a:t>
            </a:r>
            <a:endParaRPr lang="cs-CZ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21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34584" y="1124744"/>
            <a:ext cx="6064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3600" b="1" dirty="0" smtClean="0">
              <a:solidFill>
                <a:schemeClr val="bg1"/>
              </a:solidFill>
            </a:endParaRPr>
          </a:p>
          <a:p>
            <a:endParaRPr lang="cs-CZ" sz="3600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34584" y="188640"/>
            <a:ext cx="579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2"/>
                </a:solidFill>
              </a:rPr>
              <a:t>Seminář Preventivní péče o historické knihovní fondy </a:t>
            </a:r>
          </a:p>
          <a:p>
            <a:r>
              <a:rPr lang="cs-CZ" b="1" dirty="0" smtClean="0">
                <a:solidFill>
                  <a:schemeClr val="accent2"/>
                </a:solidFill>
              </a:rPr>
              <a:t>Kuks 1. – 2. června 2016</a:t>
            </a:r>
            <a:endParaRPr lang="cs-CZ" dirty="0"/>
          </a:p>
        </p:txBody>
      </p:sp>
      <p:pic>
        <p:nvPicPr>
          <p:cNvPr id="1028" name="Picture 4" descr="E:\PRAC\KUKS\136204429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80"/>
          <a:stretch/>
        </p:blipFill>
        <p:spPr bwMode="auto">
          <a:xfrm>
            <a:off x="6732241" y="4068"/>
            <a:ext cx="24117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434584" y="1124744"/>
            <a:ext cx="6369664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chemeClr val="bg1">
                    <a:lumMod val="85000"/>
                  </a:schemeClr>
                </a:solidFill>
              </a:rPr>
              <a:t>IDENTIFIKAČNÍ PRVEK MIKROTEČKY:</a:t>
            </a:r>
          </a:p>
          <a:p>
            <a:endParaRPr lang="cs-CZ" sz="20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M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iniaturní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částice, na které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je zapsán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unikátní identifikační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kód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subjektu.</a:t>
            </a:r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Technologicky jde o částice velikosti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0,3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až 1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mm a síle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cca. 0,02 mm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v podobě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kovového, nebo plastového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plátku. </a:t>
            </a:r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Tvar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je různý, převažují mikrotečky ve tvaru čtverce, šesti či osmiúhelníku. </a:t>
            </a:r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Technologicky složité na případné zfalšování (elektronová litografie v kombinaci s holografickými ochrannými prvky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).</a:t>
            </a:r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Mikrotečky rozptýleny v nosné emulzi na bázi laku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.</a:t>
            </a:r>
          </a:p>
          <a:p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V případě HFK aplikace štětečkem na vhodná místa mimo tisk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.</a:t>
            </a:r>
          </a:p>
          <a:p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66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34584" y="1124744"/>
            <a:ext cx="6064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3600" b="1" dirty="0" smtClean="0">
              <a:solidFill>
                <a:schemeClr val="bg1"/>
              </a:solidFill>
            </a:endParaRPr>
          </a:p>
          <a:p>
            <a:endParaRPr lang="cs-CZ" sz="3600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34584" y="188640"/>
            <a:ext cx="579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2"/>
                </a:solidFill>
              </a:rPr>
              <a:t>Seminář Preventivní péče o historické knihovní fondy </a:t>
            </a:r>
          </a:p>
          <a:p>
            <a:r>
              <a:rPr lang="cs-CZ" b="1" dirty="0" smtClean="0">
                <a:solidFill>
                  <a:schemeClr val="accent2"/>
                </a:solidFill>
              </a:rPr>
              <a:t>Kuks 1. – 2. června 2016</a:t>
            </a:r>
            <a:endParaRPr lang="cs-CZ" dirty="0"/>
          </a:p>
        </p:txBody>
      </p:sp>
      <p:pic>
        <p:nvPicPr>
          <p:cNvPr id="1028" name="Picture 4" descr="E:\PRAC\KUKS\136204429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80"/>
          <a:stretch/>
        </p:blipFill>
        <p:spPr bwMode="auto">
          <a:xfrm>
            <a:off x="6732241" y="4068"/>
            <a:ext cx="24117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434584" y="1124744"/>
            <a:ext cx="636966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Nezbytným předpokladem evidence a identifikace předmětů označených mikrotečkami je dokumentace míst kde jsou mikrotečky aplikovány a kódu, který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nesou.</a:t>
            </a:r>
          </a:p>
          <a:p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Z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ákladní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identifikaci  holografické mikrotečky je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schopen zajistit 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jednoduchý kapesní mikroskop s přisvětlením. Mikroskop má cca 100násobné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zvětšení.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Pro podrobné zkoumání ( kriminalistické a soudní účely ) slouží specializované mikroskopy s až 5000násobným zvětšením.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15" t="36340" r="20361" b="27319"/>
          <a:stretch/>
        </p:blipFill>
        <p:spPr bwMode="auto">
          <a:xfrm>
            <a:off x="2065529" y="3284984"/>
            <a:ext cx="2574559" cy="236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685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34584" y="1124744"/>
            <a:ext cx="6064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3600" b="1" dirty="0" smtClean="0">
              <a:solidFill>
                <a:schemeClr val="bg1"/>
              </a:solidFill>
            </a:endParaRPr>
          </a:p>
          <a:p>
            <a:endParaRPr lang="cs-CZ" sz="3600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34584" y="188640"/>
            <a:ext cx="579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2"/>
                </a:solidFill>
              </a:rPr>
              <a:t>Seminář Preventivní péče o historické knihovní fondy </a:t>
            </a:r>
          </a:p>
          <a:p>
            <a:r>
              <a:rPr lang="cs-CZ" b="1" dirty="0" smtClean="0">
                <a:solidFill>
                  <a:schemeClr val="accent2"/>
                </a:solidFill>
              </a:rPr>
              <a:t>Kuks 1. – 2. června 2016</a:t>
            </a:r>
            <a:endParaRPr lang="cs-CZ" dirty="0"/>
          </a:p>
        </p:txBody>
      </p:sp>
      <p:pic>
        <p:nvPicPr>
          <p:cNvPr id="13314" name="Picture 2" descr="E:\PRAC\KUKS\3_Nahl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84" y="908720"/>
            <a:ext cx="384938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E:\PRAC\KUKS\2_Detai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184" y="908720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E:\PRAC\KUKS\4_Mikroteck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481" y="3429000"/>
            <a:ext cx="412845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934335" y="940078"/>
            <a:ext cx="108012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85000"/>
                  </a:schemeClr>
                </a:solidFill>
              </a:rPr>
              <a:t>Náhodný shluk mikroteček nanesených  jednou aplikací</a:t>
            </a:r>
          </a:p>
          <a:p>
            <a:r>
              <a:rPr lang="cs-CZ" sz="1400" dirty="0" smtClean="0">
                <a:solidFill>
                  <a:schemeClr val="bg1">
                    <a:lumMod val="85000"/>
                  </a:schemeClr>
                </a:solidFill>
              </a:rPr>
              <a:t>emulze</a:t>
            </a:r>
            <a:endParaRPr lang="cs-CZ" sz="1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94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34584" y="1124744"/>
            <a:ext cx="6064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3600" b="1" dirty="0" smtClean="0">
              <a:solidFill>
                <a:schemeClr val="bg1"/>
              </a:solidFill>
            </a:endParaRPr>
          </a:p>
          <a:p>
            <a:endParaRPr lang="cs-CZ" sz="3600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34584" y="188640"/>
            <a:ext cx="579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2"/>
                </a:solidFill>
              </a:rPr>
              <a:t>Seminář Preventivní péče o historické knihovní fondy </a:t>
            </a:r>
          </a:p>
          <a:p>
            <a:r>
              <a:rPr lang="cs-CZ" b="1" dirty="0" smtClean="0">
                <a:solidFill>
                  <a:schemeClr val="accent2"/>
                </a:solidFill>
              </a:rPr>
              <a:t>Kuks 1. – 2. června 2016</a:t>
            </a:r>
            <a:endParaRPr lang="cs-CZ" dirty="0"/>
          </a:p>
        </p:txBody>
      </p:sp>
      <p:pic>
        <p:nvPicPr>
          <p:cNvPr id="14338" name="Picture 2" descr="E:\PRAC\KUKS\IMG_00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7"/>
          <a:stretch/>
        </p:blipFill>
        <p:spPr bwMode="auto">
          <a:xfrm>
            <a:off x="448715" y="1009611"/>
            <a:ext cx="7846199" cy="483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34585" y="6021288"/>
            <a:ext cx="786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odoba nanesených mikroteček a jejich unikátních deformací je dokumentována el. mobilním mikroskopem, pro účely dokumentace míst s mikrotečkami.</a:t>
            </a:r>
            <a:endParaRPr lang="cs-CZ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72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34584" y="1124744"/>
            <a:ext cx="6064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3600" b="1" dirty="0" smtClean="0">
              <a:solidFill>
                <a:schemeClr val="bg1"/>
              </a:solidFill>
            </a:endParaRPr>
          </a:p>
          <a:p>
            <a:endParaRPr lang="cs-CZ" sz="3600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34584" y="188640"/>
            <a:ext cx="579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2"/>
                </a:solidFill>
              </a:rPr>
              <a:t>Seminář Preventivní péče o historické knihovní fondy </a:t>
            </a:r>
          </a:p>
          <a:p>
            <a:r>
              <a:rPr lang="cs-CZ" b="1" dirty="0" smtClean="0">
                <a:solidFill>
                  <a:schemeClr val="accent2"/>
                </a:solidFill>
              </a:rPr>
              <a:t>Kuks 1. – 2. června 2016</a:t>
            </a:r>
            <a:endParaRPr lang="cs-CZ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9" t="15568" r="37513" b="36782"/>
          <a:stretch/>
        </p:blipFill>
        <p:spPr bwMode="auto">
          <a:xfrm>
            <a:off x="539552" y="1113993"/>
            <a:ext cx="4762420" cy="439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G:\DCIM\615___08\IMG_00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1"/>
          <a:stretch/>
        </p:blipFill>
        <p:spPr bwMode="auto">
          <a:xfrm>
            <a:off x="1907704" y="1412776"/>
            <a:ext cx="7056784" cy="483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09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34584" y="1124744"/>
            <a:ext cx="6064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3600" b="1" dirty="0" smtClean="0">
              <a:solidFill>
                <a:schemeClr val="bg1"/>
              </a:solidFill>
            </a:endParaRPr>
          </a:p>
          <a:p>
            <a:endParaRPr lang="cs-CZ" sz="3600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34584" y="188640"/>
            <a:ext cx="579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2"/>
                </a:solidFill>
              </a:rPr>
              <a:t>Seminář Preventivní péče o historické knihovní fondy </a:t>
            </a:r>
          </a:p>
          <a:p>
            <a:r>
              <a:rPr lang="cs-CZ" b="1" dirty="0" smtClean="0">
                <a:solidFill>
                  <a:schemeClr val="accent2"/>
                </a:solidFill>
              </a:rPr>
              <a:t>Kuks 1. – 2. června 2016</a:t>
            </a:r>
            <a:endParaRPr lang="cs-CZ" dirty="0"/>
          </a:p>
        </p:txBody>
      </p:sp>
      <p:pic>
        <p:nvPicPr>
          <p:cNvPr id="1028" name="Picture 4" descr="E:\PRAC\KUKS\136204429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80"/>
          <a:stretch/>
        </p:blipFill>
        <p:spPr bwMode="auto">
          <a:xfrm>
            <a:off x="6732241" y="4068"/>
            <a:ext cx="24117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434584" y="1124744"/>
            <a:ext cx="63696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chemeClr val="bg1">
                    <a:lumMod val="85000"/>
                  </a:schemeClr>
                </a:solidFill>
              </a:rPr>
              <a:t>AKTIVNÍ OCHRANNÉ PRVKY V OBLASTI HKF:</a:t>
            </a:r>
          </a:p>
          <a:p>
            <a:endParaRPr lang="cs-CZ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otenciálně sem spadá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celá množina řešení známá především v oblasti veřejných knihoven, zahrnující využití technologií programovatelných čipů a kontrolních bran. </a:t>
            </a:r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Řešení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nabízí nesporné další výhody např. při vykonávání inventarizací těchto fondů a propojení do dalších elektronických systémů předmětové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ochrany a evidenčních systémů. – </a:t>
            </a:r>
            <a:r>
              <a:rPr lang="cs-CZ" u="sng" dirty="0" smtClean="0">
                <a:solidFill>
                  <a:schemeClr val="bg1">
                    <a:lumMod val="85000"/>
                  </a:schemeClr>
                </a:solidFill>
              </a:rPr>
              <a:t>tj. kombinace ochranné a evidenční roviny - zásadní výhoda.</a:t>
            </a:r>
          </a:p>
          <a:p>
            <a:endParaRPr lang="cs-CZ" u="sng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Specifické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podmínky památkových objektů NPÚ a charakter spravovaných historických fondů neumožňují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okamžité užití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těchto technologií v plném rozsahu a plošně, ale v modifikované podobě lze účinně vyzkoušet jejich aplikaci na vybraných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fondech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a zhodnotit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výhody plošné aplikace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v HKF.</a:t>
            </a:r>
          </a:p>
        </p:txBody>
      </p:sp>
    </p:spTree>
    <p:extLst>
      <p:ext uri="{BB962C8B-B14F-4D97-AF65-F5344CB8AC3E}">
        <p14:creationId xmlns:p14="http://schemas.microsoft.com/office/powerpoint/2010/main" val="79896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34584" y="1124744"/>
            <a:ext cx="6064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3600" b="1" dirty="0" smtClean="0">
              <a:solidFill>
                <a:schemeClr val="bg1"/>
              </a:solidFill>
            </a:endParaRPr>
          </a:p>
          <a:p>
            <a:endParaRPr lang="cs-CZ" sz="3600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34584" y="188640"/>
            <a:ext cx="579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2"/>
                </a:solidFill>
              </a:rPr>
              <a:t>Seminář Preventivní péče o historické knihovní fondy </a:t>
            </a:r>
          </a:p>
          <a:p>
            <a:r>
              <a:rPr lang="cs-CZ" b="1" dirty="0" smtClean="0">
                <a:solidFill>
                  <a:schemeClr val="accent2"/>
                </a:solidFill>
              </a:rPr>
              <a:t>Kuks 1. – 2. června 2016</a:t>
            </a:r>
            <a:endParaRPr lang="cs-CZ" dirty="0"/>
          </a:p>
        </p:txBody>
      </p:sp>
      <p:pic>
        <p:nvPicPr>
          <p:cNvPr id="1028" name="Picture 4" descr="E:\PRAC\KUKS\136204429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80"/>
          <a:stretch/>
        </p:blipFill>
        <p:spPr bwMode="auto">
          <a:xfrm>
            <a:off x="6732241" y="4068"/>
            <a:ext cx="24117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434584" y="1124744"/>
            <a:ext cx="636966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chemeClr val="bg1">
                    <a:lumMod val="85000"/>
                  </a:schemeClr>
                </a:solidFill>
              </a:rPr>
              <a:t>IDENTIFIKAČNÍ A OCHRANNÝ PRVEK </a:t>
            </a:r>
            <a:r>
              <a:rPr lang="cs-CZ" sz="2000" dirty="0" smtClean="0">
                <a:solidFill>
                  <a:schemeClr val="bg1">
                    <a:lumMod val="85000"/>
                  </a:schemeClr>
                </a:solidFill>
              </a:rPr>
              <a:t>– RFID* </a:t>
            </a:r>
            <a:r>
              <a:rPr lang="cs-CZ" sz="2000" dirty="0" smtClean="0">
                <a:solidFill>
                  <a:schemeClr val="bg1">
                    <a:lumMod val="85000"/>
                  </a:schemeClr>
                </a:solidFill>
              </a:rPr>
              <a:t>ČIPY: </a:t>
            </a:r>
          </a:p>
          <a:p>
            <a:endParaRPr lang="cs-CZ" sz="20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M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iniaturní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el.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prvky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spojené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s 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plošnou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anténou, která slouží pro přenos informace ukryté v 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čipu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. </a:t>
            </a:r>
            <a:r>
              <a:rPr lang="pl-PL" u="sng" dirty="0" smtClean="0">
                <a:solidFill>
                  <a:schemeClr val="bg1">
                    <a:lumMod val="85000"/>
                  </a:schemeClr>
                </a:solidFill>
              </a:rPr>
              <a:t>S</a:t>
            </a:r>
            <a:r>
              <a:rPr lang="pl-PL" u="sng" dirty="0" smtClean="0">
                <a:solidFill>
                  <a:schemeClr val="bg1">
                    <a:lumMod val="85000"/>
                  </a:schemeClr>
                </a:solidFill>
              </a:rPr>
              <a:t>pojuje </a:t>
            </a:r>
            <a:r>
              <a:rPr lang="pl-PL" u="sng" dirty="0">
                <a:solidFill>
                  <a:schemeClr val="bg1">
                    <a:lumMod val="85000"/>
                  </a:schemeClr>
                </a:solidFill>
              </a:rPr>
              <a:t>jak identifikační, tak bezpečnostní </a:t>
            </a:r>
            <a:r>
              <a:rPr lang="pl-PL" u="sng" dirty="0" smtClean="0">
                <a:solidFill>
                  <a:schemeClr val="bg1">
                    <a:lumMod val="85000"/>
                  </a:schemeClr>
                </a:solidFill>
              </a:rPr>
              <a:t>funkci.</a:t>
            </a:r>
            <a:endParaRPr lang="cs-CZ" u="sng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M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ají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podobu tenké polyesterové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fólie.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M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ůže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být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samolepící a případně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potištěná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běžnými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tiskárnami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, tak jako klasické papírové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štítky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– </a:t>
            </a:r>
            <a:r>
              <a:rPr lang="cs-CZ" u="sng" dirty="0" smtClean="0">
                <a:solidFill>
                  <a:schemeClr val="bg1">
                    <a:lumMod val="85000"/>
                  </a:schemeClr>
                </a:solidFill>
              </a:rPr>
              <a:t>kumulace s čárovým a QR kódem.</a:t>
            </a:r>
            <a:endParaRPr lang="cs-CZ" u="sng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Čip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obsahuje vnitřní paměť, která umožňuje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vložit identifikační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údaje,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čitelné příslušným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technickým prostředkem. </a:t>
            </a:r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Vlastní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čip je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pasivní.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A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ktivován je pouze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v dosahu příslušného čtecího technického prostředku. </a:t>
            </a:r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Uložené údaje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jsou čitelné pomocí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el.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čtečky s dosahem od jednotek centimetrů do jednotek metrů. </a:t>
            </a:r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V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zdálenost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je závislá na frekvenčním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pásmu**, které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je využíváno pro přenos uložené informace a na fyzických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rozměrech čipu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resp. antény, která přenos informace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zprostředkovává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.</a:t>
            </a:r>
          </a:p>
          <a:p>
            <a:r>
              <a:rPr lang="cs-CZ" sz="1200" dirty="0" smtClean="0">
                <a:solidFill>
                  <a:schemeClr val="bg1">
                    <a:lumMod val="85000"/>
                  </a:schemeClr>
                </a:solidFill>
              </a:rPr>
              <a:t>*</a:t>
            </a:r>
            <a:r>
              <a:rPr lang="cs-CZ" sz="1200" b="1" dirty="0"/>
              <a:t> </a:t>
            </a:r>
            <a:r>
              <a:rPr lang="cs-CZ" sz="1200" dirty="0" err="1">
                <a:solidFill>
                  <a:schemeClr val="bg1">
                    <a:lumMod val="85000"/>
                  </a:schemeClr>
                </a:solidFill>
              </a:rPr>
              <a:t>Radio</a:t>
            </a:r>
            <a:r>
              <a:rPr lang="cs-CZ" sz="1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sz="1200" dirty="0" err="1">
                <a:solidFill>
                  <a:schemeClr val="bg1">
                    <a:lumMod val="85000"/>
                  </a:schemeClr>
                </a:solidFill>
              </a:rPr>
              <a:t>Frequency</a:t>
            </a:r>
            <a:r>
              <a:rPr lang="cs-CZ" sz="1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sz="1200" dirty="0" err="1">
                <a:solidFill>
                  <a:schemeClr val="bg1">
                    <a:lumMod val="85000"/>
                  </a:schemeClr>
                </a:solidFill>
              </a:rPr>
              <a:t>Identification</a:t>
            </a:r>
            <a:endParaRPr lang="cs-CZ" sz="12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cs-CZ" sz="1200" dirty="0" smtClean="0">
                <a:solidFill>
                  <a:schemeClr val="bg1">
                    <a:lumMod val="85000"/>
                  </a:schemeClr>
                </a:solidFill>
              </a:rPr>
              <a:t>**(</a:t>
            </a:r>
            <a:r>
              <a:rPr lang="cs-CZ" sz="1200" dirty="0">
                <a:solidFill>
                  <a:schemeClr val="bg1">
                    <a:lumMod val="85000"/>
                  </a:schemeClr>
                </a:solidFill>
              </a:rPr>
              <a:t>vhodné fr. pásmo UHF - v Evropě pásmo 868MHz - ověřeno praxí </a:t>
            </a:r>
            <a:r>
              <a:rPr lang="cs-CZ" sz="1200" dirty="0" smtClean="0">
                <a:solidFill>
                  <a:schemeClr val="bg1">
                    <a:lumMod val="85000"/>
                  </a:schemeClr>
                </a:solidFill>
              </a:rPr>
              <a:t> na </a:t>
            </a:r>
            <a:r>
              <a:rPr lang="cs-CZ" sz="1200" dirty="0">
                <a:solidFill>
                  <a:schemeClr val="bg1">
                    <a:lumMod val="85000"/>
                  </a:schemeClr>
                </a:solidFill>
              </a:rPr>
              <a:t>SPO Kozel, + </a:t>
            </a:r>
            <a:r>
              <a:rPr lang="cs-CZ" sz="1200" dirty="0" smtClean="0">
                <a:solidFill>
                  <a:schemeClr val="bg1">
                    <a:lumMod val="85000"/>
                  </a:schemeClr>
                </a:solidFill>
              </a:rPr>
              <a:t>finanční </a:t>
            </a:r>
            <a:r>
              <a:rPr lang="cs-CZ" sz="1200" dirty="0">
                <a:solidFill>
                  <a:schemeClr val="bg1">
                    <a:lumMod val="85000"/>
                  </a:schemeClr>
                </a:solidFill>
              </a:rPr>
              <a:t>aspekt čipů pracujících v tomto pásmu),</a:t>
            </a:r>
            <a:endParaRPr lang="cs-CZ" sz="12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64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34584" y="1124744"/>
            <a:ext cx="6064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3600" b="1" dirty="0" smtClean="0">
              <a:solidFill>
                <a:schemeClr val="bg1"/>
              </a:solidFill>
            </a:endParaRPr>
          </a:p>
          <a:p>
            <a:endParaRPr lang="cs-CZ" sz="3600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34584" y="188640"/>
            <a:ext cx="579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2"/>
                </a:solidFill>
              </a:rPr>
              <a:t>Seminář Preventivní péče o historické knihovní fondy </a:t>
            </a:r>
          </a:p>
          <a:p>
            <a:r>
              <a:rPr lang="cs-CZ" b="1" dirty="0" smtClean="0">
                <a:solidFill>
                  <a:schemeClr val="accent2"/>
                </a:solidFill>
              </a:rPr>
              <a:t>Kuks 1. – 2. června 2016</a:t>
            </a:r>
            <a:endParaRPr lang="cs-CZ" dirty="0"/>
          </a:p>
        </p:txBody>
      </p:sp>
      <p:pic>
        <p:nvPicPr>
          <p:cNvPr id="1028" name="Picture 4" descr="E:\PRAC\KUKS\136204429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80"/>
          <a:stretch/>
        </p:blipFill>
        <p:spPr bwMode="auto">
          <a:xfrm>
            <a:off x="6732241" y="4068"/>
            <a:ext cx="24117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434584" y="1124744"/>
            <a:ext cx="636966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Čipy poskytují zajímavou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kombinaci dostatečné vnitřní paměti pro uložení unikátních identifikačních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údajů:</a:t>
            </a:r>
          </a:p>
          <a:p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Např.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EPC kód ( dříve EAN ) umožňující prostřednictvím EPC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Global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Network celosvětovou identifikaci těchto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předmětů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- </a:t>
            </a:r>
            <a:r>
              <a:rPr lang="cs-CZ" u="sng" dirty="0" smtClean="0">
                <a:solidFill>
                  <a:schemeClr val="bg1">
                    <a:lumMod val="85000"/>
                  </a:schemeClr>
                </a:solidFill>
              </a:rPr>
              <a:t>jednoznačná identifikace předmětu </a:t>
            </a:r>
            <a:r>
              <a:rPr lang="cs-CZ" u="sng" dirty="0">
                <a:solidFill>
                  <a:schemeClr val="bg1">
                    <a:lumMod val="85000"/>
                  </a:schemeClr>
                </a:solidFill>
              </a:rPr>
              <a:t>v globální dimenzi</a:t>
            </a:r>
            <a:r>
              <a:rPr lang="cs-CZ" u="sng" dirty="0" smtClean="0">
                <a:solidFill>
                  <a:schemeClr val="bg1">
                    <a:lumMod val="85000"/>
                  </a:schemeClr>
                </a:solidFill>
              </a:rPr>
              <a:t>. !!!!</a:t>
            </a:r>
          </a:p>
          <a:p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+ možností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využití přídavných informací umístěných přímo v čipu. </a:t>
            </a:r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Vyráběny ve škále fyzických rozměrů,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dosahu čtecích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zařízení. </a:t>
            </a:r>
          </a:p>
          <a:p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M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ožnost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identifikace bez přímého fyzického kontaktu s 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předmětem (knihou).</a:t>
            </a:r>
          </a:p>
          <a:p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Aplikace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čipů na předměty je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jednoduchá, Ve většině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případů lze použít samolepících variant čipů, podobně jako při klasickém označování štítky s čárovým kódem. </a:t>
            </a:r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cs-CZ" sz="2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17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34584" y="1124744"/>
            <a:ext cx="6064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3600" b="1" dirty="0" smtClean="0">
              <a:solidFill>
                <a:schemeClr val="bg1"/>
              </a:solidFill>
            </a:endParaRPr>
          </a:p>
          <a:p>
            <a:endParaRPr lang="cs-CZ" sz="3600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34584" y="188640"/>
            <a:ext cx="579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2"/>
                </a:solidFill>
              </a:rPr>
              <a:t>Seminář Preventivní péče o historické knihovní fondy </a:t>
            </a:r>
          </a:p>
          <a:p>
            <a:r>
              <a:rPr lang="cs-CZ" b="1" dirty="0" smtClean="0">
                <a:solidFill>
                  <a:schemeClr val="accent2"/>
                </a:solidFill>
              </a:rPr>
              <a:t>Kuks 1. – 2. června 2016</a:t>
            </a:r>
            <a:endParaRPr lang="cs-CZ" dirty="0"/>
          </a:p>
        </p:txBody>
      </p:sp>
      <p:pic>
        <p:nvPicPr>
          <p:cNvPr id="1028" name="Picture 4" descr="E:\PRAC\KUKS\136204429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80"/>
          <a:stretch/>
        </p:blipFill>
        <p:spPr bwMode="auto">
          <a:xfrm>
            <a:off x="6732241" y="4068"/>
            <a:ext cx="24117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434584" y="1124744"/>
            <a:ext cx="6369664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chemeClr val="bg1">
                    <a:lumMod val="85000"/>
                  </a:schemeClr>
                </a:solidFill>
              </a:rPr>
              <a:t>SPECIFIKA HISTORICKÝCH KNIHOVNÍCH FONDŮ VE SPRÁVĚ NPÚ Z HLEDISKA ZABEZP</a:t>
            </a:r>
            <a:r>
              <a:rPr lang="cs-CZ" sz="2000" b="1" dirty="0">
                <a:solidFill>
                  <a:schemeClr val="bg1">
                    <a:lumMod val="85000"/>
                  </a:schemeClr>
                </a:solidFill>
              </a:rPr>
              <a:t>E</a:t>
            </a:r>
            <a:r>
              <a:rPr lang="cs-CZ" sz="2000" b="1" dirty="0" smtClean="0">
                <a:solidFill>
                  <a:schemeClr val="bg1">
                    <a:lumMod val="85000"/>
                  </a:schemeClr>
                </a:solidFill>
              </a:rPr>
              <a:t>ČENÍ:</a:t>
            </a:r>
          </a:p>
          <a:p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HKF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u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loženy v areálech se statusem míst kde jsou uloženy (předpokládány) cenné předměty, památky. Specifika (stavební, provozní atd.) těchto areálů. Návštěvnické trasy a depozitáře.</a:t>
            </a:r>
          </a:p>
          <a:p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Vysoká roční návštěvnost tisíců </a:t>
            </a:r>
            <a:r>
              <a:rPr lang="cs-CZ" u="sng" dirty="0" smtClean="0">
                <a:solidFill>
                  <a:schemeClr val="bg1">
                    <a:lumMod val="85000"/>
                  </a:schemeClr>
                </a:solidFill>
              </a:rPr>
              <a:t>anonymních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 návštěvníků</a:t>
            </a:r>
          </a:p>
          <a:p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Období sezóny a mimo sezónu - specifikum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HKF nemají status veřejných knihoven - prezentovány v návštěvnických trasách většinově jako  celek - v rovině </a:t>
            </a:r>
            <a:r>
              <a:rPr lang="cs-CZ" u="sng" dirty="0" smtClean="0">
                <a:solidFill>
                  <a:schemeClr val="bg1">
                    <a:lumMod val="85000"/>
                  </a:schemeClr>
                </a:solidFill>
              </a:rPr>
              <a:t>exponátu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 s obecným výkladem průvodce (kdo knihovnu vytvořil a jaké je její složení). Běžný návštěvník není konfrontován s jejich katalogy a podrobnou evidencí, pokud neprojeví zájem o badatelské studium</a:t>
            </a:r>
          </a:p>
          <a:p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cs-CZ" sz="16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cs-CZ" sz="16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cs-CZ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73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34584" y="1124744"/>
            <a:ext cx="6064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3600" b="1" dirty="0" smtClean="0">
              <a:solidFill>
                <a:schemeClr val="bg1"/>
              </a:solidFill>
            </a:endParaRPr>
          </a:p>
          <a:p>
            <a:endParaRPr lang="cs-CZ" sz="3600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34584" y="188640"/>
            <a:ext cx="579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2"/>
                </a:solidFill>
              </a:rPr>
              <a:t>Seminář Preventivní péče o historické knihovní fondy </a:t>
            </a:r>
          </a:p>
          <a:p>
            <a:r>
              <a:rPr lang="cs-CZ" b="1" dirty="0" smtClean="0">
                <a:solidFill>
                  <a:schemeClr val="accent2"/>
                </a:solidFill>
              </a:rPr>
              <a:t>Kuks 1. – 2. června 2016</a:t>
            </a:r>
            <a:endParaRPr lang="cs-CZ" dirty="0"/>
          </a:p>
        </p:txBody>
      </p:sp>
      <p:pic>
        <p:nvPicPr>
          <p:cNvPr id="1028" name="Picture 4" descr="E:\PRAC\KUKS\136204429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80"/>
          <a:stretch/>
        </p:blipFill>
        <p:spPr bwMode="auto">
          <a:xfrm>
            <a:off x="6732241" y="4068"/>
            <a:ext cx="24117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434584" y="1124744"/>
            <a:ext cx="636966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Možnost skrytého umístění čipu, např. vsunutím do hřbetní části knihy.</a:t>
            </a:r>
          </a:p>
          <a:p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I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dentifikaci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předmětů označených elektronickými čipy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vykonávají stacionární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nebo mobilní čtečky v příslušném frekvenčním pásmu </a:t>
            </a:r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Pokud informace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zapsané v čipu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respektují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mezinárodně uznávané standardy,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může informace z čipu získat elektronická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čtečka libovolného výrobce pracující v daném frekvenčním pásmu s programovým vybavením respektujícím výše uvedené mezinárodní standardy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.</a:t>
            </a:r>
          </a:p>
          <a:p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Zásadní je programová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aplikace, která vytváří rozhraní mezi vlastní čtečkou čipů a nadřazeným systémem – databází chráněných předmětů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(potenciálně MF </a:t>
            </a:r>
            <a:r>
              <a:rPr lang="cs-CZ" dirty="0" err="1" smtClean="0">
                <a:solidFill>
                  <a:schemeClr val="bg1">
                    <a:lumMod val="85000"/>
                  </a:schemeClr>
                </a:solidFill>
              </a:rPr>
              <a:t>CastIS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, HKF </a:t>
            </a:r>
            <a:r>
              <a:rPr lang="cs-CZ" dirty="0" err="1" smtClean="0">
                <a:solidFill>
                  <a:schemeClr val="bg1">
                    <a:lumMod val="85000"/>
                  </a:schemeClr>
                </a:solidFill>
              </a:rPr>
              <a:t>Tritius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). </a:t>
            </a:r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endParaRPr lang="cs-CZ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27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34584" y="1124744"/>
            <a:ext cx="6064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3600" b="1" dirty="0" smtClean="0">
              <a:solidFill>
                <a:schemeClr val="bg1"/>
              </a:solidFill>
            </a:endParaRPr>
          </a:p>
          <a:p>
            <a:endParaRPr lang="cs-CZ" sz="3600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34584" y="188640"/>
            <a:ext cx="579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2"/>
                </a:solidFill>
              </a:rPr>
              <a:t>Seminář Preventivní péče o historické knihovní fondy </a:t>
            </a:r>
          </a:p>
          <a:p>
            <a:r>
              <a:rPr lang="cs-CZ" b="1" dirty="0" smtClean="0">
                <a:solidFill>
                  <a:schemeClr val="accent2"/>
                </a:solidFill>
              </a:rPr>
              <a:t>Kuks 1. – 2. června 2016</a:t>
            </a:r>
            <a:endParaRPr lang="cs-CZ" dirty="0"/>
          </a:p>
        </p:txBody>
      </p:sp>
      <p:pic>
        <p:nvPicPr>
          <p:cNvPr id="16386" name="Picture 2" descr="G:\DCIM\615___08\IMG_005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0" t="4383" r="2421" b="5710"/>
          <a:stretch/>
        </p:blipFill>
        <p:spPr bwMode="auto">
          <a:xfrm rot="5400000">
            <a:off x="3533967" y="1915555"/>
            <a:ext cx="5388432" cy="355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00" t="20912" r="7586" b="15440"/>
          <a:stretch/>
        </p:blipFill>
        <p:spPr bwMode="auto">
          <a:xfrm>
            <a:off x="683568" y="980728"/>
            <a:ext cx="3568390" cy="545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100392" y="980727"/>
            <a:ext cx="7920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85000"/>
                  </a:schemeClr>
                </a:solidFill>
              </a:rPr>
              <a:t>Mobilní čtecí zařízení RDIF čipů</a:t>
            </a:r>
            <a:endParaRPr lang="cs-CZ" sz="1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49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34584" y="1124744"/>
            <a:ext cx="6064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3600" b="1" dirty="0" smtClean="0">
              <a:solidFill>
                <a:schemeClr val="bg1"/>
              </a:solidFill>
            </a:endParaRPr>
          </a:p>
          <a:p>
            <a:endParaRPr lang="cs-CZ" sz="3600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34584" y="188640"/>
            <a:ext cx="579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2"/>
                </a:solidFill>
              </a:rPr>
              <a:t>Seminář Preventivní péče o historické knihovní fondy </a:t>
            </a:r>
          </a:p>
          <a:p>
            <a:r>
              <a:rPr lang="cs-CZ" b="1" dirty="0" smtClean="0">
                <a:solidFill>
                  <a:schemeClr val="accent2"/>
                </a:solidFill>
              </a:rPr>
              <a:t>Kuks 1. – 2. června 2016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34584" y="1124744"/>
            <a:ext cx="6369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050" name="Picture 2" descr="F:\PRAC\KUKS\Inotag_TT_H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55" y="908720"/>
            <a:ext cx="7524429" cy="501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52344" y="6021288"/>
            <a:ext cx="7524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Samolepící RDIF čipy kumulované s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čárovým a QR kódem.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652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34584" y="1124744"/>
            <a:ext cx="6064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3600" b="1" dirty="0" smtClean="0">
              <a:solidFill>
                <a:schemeClr val="bg1"/>
              </a:solidFill>
            </a:endParaRPr>
          </a:p>
          <a:p>
            <a:endParaRPr lang="cs-CZ" sz="3600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34584" y="188640"/>
            <a:ext cx="579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2"/>
                </a:solidFill>
              </a:rPr>
              <a:t>Seminář Preventivní péče o historické knihovní fondy </a:t>
            </a:r>
          </a:p>
          <a:p>
            <a:r>
              <a:rPr lang="cs-CZ" b="1" dirty="0" smtClean="0">
                <a:solidFill>
                  <a:schemeClr val="accent2"/>
                </a:solidFill>
              </a:rPr>
              <a:t>Kuks 1. – 2. června 2016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434584" y="1111970"/>
            <a:ext cx="80258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endParaRPr lang="cs-CZ" sz="2000" b="1" dirty="0">
              <a:solidFill>
                <a:schemeClr val="bg1">
                  <a:lumMod val="85000"/>
                </a:schemeClr>
              </a:solidFill>
            </a:endParaRPr>
          </a:p>
          <a:p>
            <a:pPr algn="ctr">
              <a:lnSpc>
                <a:spcPct val="80000"/>
              </a:lnSpc>
            </a:pPr>
            <a:r>
              <a:rPr lang="cs-CZ" sz="8800" b="1" dirty="0" smtClean="0">
                <a:solidFill>
                  <a:schemeClr val="accent2"/>
                </a:solidFill>
                <a:sym typeface="Webdings"/>
              </a:rPr>
              <a:t></a:t>
            </a:r>
          </a:p>
          <a:p>
            <a:pPr algn="ctr">
              <a:lnSpc>
                <a:spcPct val="80000"/>
              </a:lnSpc>
            </a:pPr>
            <a:r>
              <a:rPr lang="cs-CZ" sz="1600" b="1" dirty="0" smtClean="0">
                <a:solidFill>
                  <a:schemeClr val="accent2"/>
                </a:solidFill>
                <a:sym typeface="Webdings"/>
              </a:rPr>
              <a:t>Poděkování  správci zámku Kozel p. Bobkovi za informace </a:t>
            </a:r>
            <a:r>
              <a:rPr lang="cs-CZ" sz="1600" b="1" dirty="0" smtClean="0">
                <a:solidFill>
                  <a:schemeClr val="accent2"/>
                </a:solidFill>
                <a:sym typeface="Webdings"/>
              </a:rPr>
              <a:t>k využití mikroteček a RDIF čipů v prostředí HKF </a:t>
            </a:r>
            <a:endParaRPr lang="cs-CZ" sz="1400" b="1" dirty="0">
              <a:solidFill>
                <a:schemeClr val="accent2"/>
              </a:solidFill>
              <a:sym typeface="Webdings"/>
            </a:endParaRPr>
          </a:p>
          <a:p>
            <a:pPr algn="ctr">
              <a:lnSpc>
                <a:spcPct val="80000"/>
              </a:lnSpc>
            </a:pPr>
            <a:endParaRPr lang="cs-CZ" sz="1400" b="1" dirty="0">
              <a:solidFill>
                <a:schemeClr val="accent2"/>
              </a:solidFill>
            </a:endParaRPr>
          </a:p>
          <a:p>
            <a:pPr>
              <a:lnSpc>
                <a:spcPct val="80000"/>
              </a:lnSpc>
            </a:pPr>
            <a:endParaRPr lang="cs-CZ" sz="2000" b="1" dirty="0">
              <a:solidFill>
                <a:schemeClr val="bg1">
                  <a:lumMod val="85000"/>
                </a:schemeClr>
              </a:solidFill>
            </a:endParaRPr>
          </a:p>
          <a:p>
            <a:pPr algn="ctr">
              <a:lnSpc>
                <a:spcPct val="80000"/>
              </a:lnSpc>
            </a:pPr>
            <a:r>
              <a:rPr lang="cs-CZ" sz="3200" b="1" dirty="0" smtClean="0">
                <a:solidFill>
                  <a:schemeClr val="bg1">
                    <a:lumMod val="85000"/>
                  </a:schemeClr>
                </a:solidFill>
              </a:rPr>
              <a:t>Děkuji Vám za trpělivost, pozornost a případné dotazy mohu zodpovědět i na </a:t>
            </a:r>
            <a:r>
              <a:rPr lang="cs-CZ" sz="3200" b="1" dirty="0" smtClean="0">
                <a:solidFill>
                  <a:schemeClr val="bg1">
                    <a:lumMod val="85000"/>
                  </a:schemeClr>
                </a:solidFill>
              </a:rPr>
              <a:t>stumbauer.tomas@npu.cz</a:t>
            </a:r>
            <a:endParaRPr lang="cs-CZ" sz="320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80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34584" y="1124744"/>
            <a:ext cx="6064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3600" b="1" dirty="0" smtClean="0">
              <a:solidFill>
                <a:schemeClr val="bg1"/>
              </a:solidFill>
            </a:endParaRPr>
          </a:p>
          <a:p>
            <a:endParaRPr lang="cs-CZ" sz="3600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34584" y="188640"/>
            <a:ext cx="579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2"/>
                </a:solidFill>
              </a:rPr>
              <a:t>Seminář Preventivní péče o historické knihovní fondy </a:t>
            </a:r>
          </a:p>
          <a:p>
            <a:r>
              <a:rPr lang="cs-CZ" b="1" dirty="0" smtClean="0">
                <a:solidFill>
                  <a:schemeClr val="accent2"/>
                </a:solidFill>
              </a:rPr>
              <a:t>Kuks 1. – 2. června 2016</a:t>
            </a:r>
            <a:endParaRPr lang="cs-CZ" dirty="0"/>
          </a:p>
        </p:txBody>
      </p:sp>
      <p:pic>
        <p:nvPicPr>
          <p:cNvPr id="1028" name="Picture 4" descr="E:\PRAC\KUKS\136204429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80"/>
          <a:stretch/>
        </p:blipFill>
        <p:spPr bwMode="auto">
          <a:xfrm>
            <a:off x="6732241" y="4068"/>
            <a:ext cx="24117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434584" y="1124744"/>
            <a:ext cx="6369664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Badatelská práce v HKF (studium originálů) - silně </a:t>
            </a:r>
            <a:r>
              <a:rPr lang="cs-CZ" u="sng" dirty="0" smtClean="0">
                <a:solidFill>
                  <a:schemeClr val="bg1">
                    <a:lumMod val="85000"/>
                  </a:schemeClr>
                </a:solidFill>
              </a:rPr>
              <a:t>limitováno vytížením správ SPO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, často nevhodné prostředí pro studium. </a:t>
            </a:r>
            <a:r>
              <a:rPr lang="cs-CZ" u="sng" dirty="0" smtClean="0">
                <a:solidFill>
                  <a:schemeClr val="bg1">
                    <a:lumMod val="85000"/>
                  </a:schemeClr>
                </a:solidFill>
              </a:rPr>
              <a:t>Absence badatelen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s vhodným vybavením.</a:t>
            </a:r>
          </a:p>
          <a:p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Badatelská práce v HKF (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studium </a:t>
            </a:r>
            <a:r>
              <a:rPr lang="cs-CZ" dirty="0" err="1" smtClean="0">
                <a:solidFill>
                  <a:schemeClr val="bg1">
                    <a:lumMod val="85000"/>
                  </a:schemeClr>
                </a:solidFill>
              </a:rPr>
              <a:t>digitalizátů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, elektronická evidence) – práci s badatelem přejímají jiné složky NPÚ. Ani na úrovni těchto pracovišť </a:t>
            </a:r>
            <a:r>
              <a:rPr lang="cs-CZ" u="sng" dirty="0" smtClean="0">
                <a:solidFill>
                  <a:schemeClr val="bg1">
                    <a:lumMod val="85000"/>
                  </a:schemeClr>
                </a:solidFill>
              </a:rPr>
              <a:t>nefungují klasické badatelny s vlastním personálem a režimem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 jako např. v archivech. (</a:t>
            </a:r>
            <a:r>
              <a:rPr lang="cs-CZ" sz="1400" dirty="0" smtClean="0">
                <a:solidFill>
                  <a:schemeClr val="bg1">
                    <a:lumMod val="85000"/>
                  </a:schemeClr>
                </a:solidFill>
              </a:rPr>
              <a:t>síť depozitářů)</a:t>
            </a:r>
            <a:endParaRPr lang="cs-CZ" sz="1400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Každá tato knihovna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má svá další specifika daná jejich historickou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podobou, stavebními dispozicemi a možnostmi prezentace 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– je těžké jakkoliv sjednotit způsob jejich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fyzické prezentace a tedy i způsob jednotné ochrany.</a:t>
            </a:r>
          </a:p>
          <a:p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Areály SPO jsou většinově NKP – veškeré stavební úpravy podléhají památkové legislativě. Interiéry jsou dané záměrem konkrétní instalace. </a:t>
            </a:r>
          </a:p>
          <a:p>
            <a:endParaRPr lang="cs-CZ" sz="16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cs-CZ" sz="16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cs-CZ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40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34584" y="1124744"/>
            <a:ext cx="6064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3600" b="1" dirty="0" smtClean="0">
              <a:solidFill>
                <a:schemeClr val="bg1"/>
              </a:solidFill>
            </a:endParaRPr>
          </a:p>
          <a:p>
            <a:endParaRPr lang="cs-CZ" sz="3600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34584" y="188640"/>
            <a:ext cx="579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2"/>
                </a:solidFill>
              </a:rPr>
              <a:t>Seminář Preventivní péče o historické knihovní fondy </a:t>
            </a:r>
          </a:p>
          <a:p>
            <a:r>
              <a:rPr lang="cs-CZ" b="1" dirty="0" smtClean="0">
                <a:solidFill>
                  <a:schemeClr val="accent2"/>
                </a:solidFill>
              </a:rPr>
              <a:t>Kuks 1. – 2. června 2016</a:t>
            </a:r>
            <a:endParaRPr lang="cs-CZ" dirty="0"/>
          </a:p>
        </p:txBody>
      </p:sp>
      <p:pic>
        <p:nvPicPr>
          <p:cNvPr id="1028" name="Picture 4" descr="E:\PRAC\KUKS\136204429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80"/>
          <a:stretch/>
        </p:blipFill>
        <p:spPr bwMode="auto">
          <a:xfrm>
            <a:off x="6732241" y="4068"/>
            <a:ext cx="24117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434584" y="1124744"/>
            <a:ext cx="6369664" cy="7448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Vlastní HKF mají většinově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</a:rPr>
              <a:t>staus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KP. Zásahy do vlastních svazků a využití některých bezpečnostních prvků má své limity.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Totéž platí i pro mobiliář v němž bývají HKF uloženy. </a:t>
            </a:r>
          </a:p>
          <a:p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Veškeré prvky aktivního i pasivního zabezpečení musí navíc harmonizovat s vyzněním instalace – nepůsobit rušivě.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Velký důraz na vyvážení poměru:</a:t>
            </a:r>
          </a:p>
          <a:p>
            <a:pPr algn="ctr"/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cs-CZ" sz="3200" b="1" u="sng" dirty="0" smtClean="0">
                <a:solidFill>
                  <a:srgbClr val="FF0000"/>
                </a:solidFill>
              </a:rPr>
              <a:t>zpřístupňovat X chránit</a:t>
            </a:r>
          </a:p>
          <a:p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cs-CZ" sz="16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cs-CZ" sz="16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cs-CZ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99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34584" y="1124744"/>
            <a:ext cx="6064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3600" b="1" dirty="0" smtClean="0">
              <a:solidFill>
                <a:schemeClr val="bg1"/>
              </a:solidFill>
            </a:endParaRPr>
          </a:p>
          <a:p>
            <a:endParaRPr lang="cs-CZ" sz="3600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34584" y="188640"/>
            <a:ext cx="579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2"/>
                </a:solidFill>
              </a:rPr>
              <a:t>Seminář Preventivní péče o historické knihovní fondy </a:t>
            </a:r>
          </a:p>
          <a:p>
            <a:r>
              <a:rPr lang="cs-CZ" b="1" dirty="0" smtClean="0">
                <a:solidFill>
                  <a:schemeClr val="accent2"/>
                </a:solidFill>
              </a:rPr>
              <a:t>Kuks 1. – 2. června 2016</a:t>
            </a:r>
            <a:endParaRPr lang="cs-CZ" dirty="0"/>
          </a:p>
        </p:txBody>
      </p:sp>
      <p:pic>
        <p:nvPicPr>
          <p:cNvPr id="1028" name="Picture 4" descr="E:\PRAC\KUKS\136204429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80"/>
          <a:stretch/>
        </p:blipFill>
        <p:spPr bwMode="auto">
          <a:xfrm>
            <a:off x="6732241" y="4068"/>
            <a:ext cx="24117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434584" y="1124744"/>
            <a:ext cx="636966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bg1">
                    <a:lumMod val="85000"/>
                  </a:schemeClr>
                </a:solidFill>
              </a:rPr>
              <a:t>ZÁKLADNÍ  </a:t>
            </a:r>
            <a:r>
              <a:rPr lang="cs-CZ" sz="2000" b="1" dirty="0" smtClean="0">
                <a:solidFill>
                  <a:schemeClr val="bg1">
                    <a:lumMod val="85000"/>
                  </a:schemeClr>
                </a:solidFill>
              </a:rPr>
              <a:t>OBECNÉ ROVINY ZABEZPEČENÍ HKF:</a:t>
            </a:r>
            <a:endParaRPr lang="cs-CZ" sz="2000" b="1" dirty="0">
              <a:solidFill>
                <a:schemeClr val="bg1">
                  <a:lumMod val="85000"/>
                </a:schemeClr>
              </a:solidFill>
            </a:endParaRPr>
          </a:p>
          <a:p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Obecné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pro všechny druhy kulturního movitého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majetku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ve správě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NPÚ:</a:t>
            </a:r>
          </a:p>
          <a:p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lošné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zajištění areálů památkových objektů systémy elektronického zabezpečení a požární ochrany</a:t>
            </a:r>
            <a:r>
              <a:rPr lang="cs-CZ" sz="1400" dirty="0">
                <a:solidFill>
                  <a:schemeClr val="bg1">
                    <a:lumMod val="85000"/>
                  </a:schemeClr>
                </a:solidFill>
              </a:rPr>
              <a:t>. </a:t>
            </a:r>
            <a:r>
              <a:rPr lang="cs-CZ" sz="1400" dirty="0" smtClean="0">
                <a:solidFill>
                  <a:schemeClr val="bg1">
                    <a:lumMod val="85000"/>
                  </a:schemeClr>
                </a:solidFill>
              </a:rPr>
              <a:t>(Nadstavbou u MF pilotní projekty s el. předmětovou ochranou jednotlivých exponátů)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Ostraha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. </a:t>
            </a:r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S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práva a monitoring klimatických podmínek uložení</a:t>
            </a:r>
          </a:p>
          <a:p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Vhodné fyzické uložení </a:t>
            </a:r>
          </a:p>
          <a:p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Vhodná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preventivní péče </a:t>
            </a:r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u="sng" dirty="0" smtClean="0">
                <a:solidFill>
                  <a:schemeClr val="bg1">
                    <a:lumMod val="85000"/>
                  </a:schemeClr>
                </a:solidFill>
              </a:rPr>
              <a:t>Přesná </a:t>
            </a:r>
            <a:r>
              <a:rPr lang="cs-CZ" u="sng" dirty="0">
                <a:solidFill>
                  <a:schemeClr val="bg1">
                    <a:lumMod val="85000"/>
                  </a:schemeClr>
                </a:solidFill>
              </a:rPr>
              <a:t>odborná a majetkoprávní evidence. </a:t>
            </a:r>
            <a:endParaRPr lang="cs-CZ" u="sng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u="sng" dirty="0" smtClean="0">
                <a:solidFill>
                  <a:schemeClr val="bg1">
                    <a:lumMod val="85000"/>
                  </a:schemeClr>
                </a:solidFill>
              </a:rPr>
              <a:t>Jasná jednotící strategie NPÚ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a podpora metodického týmu.</a:t>
            </a:r>
          </a:p>
          <a:p>
            <a:endParaRPr lang="cs-CZ" dirty="0"/>
          </a:p>
          <a:p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cs-CZ" sz="16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cs-CZ" sz="16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cs-CZ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79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34584" y="1124744"/>
            <a:ext cx="6064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3600" b="1" dirty="0" smtClean="0">
              <a:solidFill>
                <a:schemeClr val="bg1"/>
              </a:solidFill>
            </a:endParaRPr>
          </a:p>
          <a:p>
            <a:endParaRPr lang="cs-CZ" sz="3600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34584" y="188640"/>
            <a:ext cx="579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2"/>
                </a:solidFill>
              </a:rPr>
              <a:t>Seminář Preventivní péče o historické knihovní fondy </a:t>
            </a:r>
          </a:p>
          <a:p>
            <a:r>
              <a:rPr lang="cs-CZ" b="1" dirty="0" smtClean="0">
                <a:solidFill>
                  <a:schemeClr val="accent2"/>
                </a:solidFill>
              </a:rPr>
              <a:t>Kuks 1. – 2. června 2016</a:t>
            </a:r>
            <a:endParaRPr lang="cs-CZ" dirty="0"/>
          </a:p>
        </p:txBody>
      </p:sp>
      <p:pic>
        <p:nvPicPr>
          <p:cNvPr id="1028" name="Picture 4" descr="E:\PRAC\KUKS\136204429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80"/>
          <a:stretch/>
        </p:blipFill>
        <p:spPr bwMode="auto">
          <a:xfrm>
            <a:off x="6732241" y="4068"/>
            <a:ext cx="24117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434584" y="1124744"/>
            <a:ext cx="6369664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Spolupráce v této oblasti s dalšími institucemi, přebírat zkušenosti, neizolovat se.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Zapojením do projektů v oblasti HKF je možné získat prostředky na řešení i bezpečnostních otázek HKF – neizolovat se.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Dobrá spolupráce všech složek NPÚ (ÚOP/ÚPS)– školení, jasné rozdělení pracovních úkolů v oblasti HKF.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Dostatečné personální zabezpečení – není t.č. ideální vůči objemům HKF ve správě NPÚ (v porovnání s personálním obsazením v síti veřejných knihoven se srovnatelnými objemy fondů).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Elementární postupy pro krizové situace – evakuace SPO, priority pro vybrané části HKF, jejich dočasné uskladnění apod.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Z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abezpečení HKF procesem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jejich postupné digitalizace a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plošného zpřístupnění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bez nutnosti dalšího kontaktu s originály.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endParaRPr lang="cs-CZ" sz="16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cs-CZ" sz="16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cs-CZ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13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34584" y="1124744"/>
            <a:ext cx="6064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3600" b="1" dirty="0" smtClean="0">
              <a:solidFill>
                <a:schemeClr val="bg1"/>
              </a:solidFill>
            </a:endParaRPr>
          </a:p>
          <a:p>
            <a:endParaRPr lang="cs-CZ" sz="3600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34584" y="188640"/>
            <a:ext cx="579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2"/>
                </a:solidFill>
              </a:rPr>
              <a:t>Seminář Preventivní péče o historické knihovní fondy </a:t>
            </a:r>
          </a:p>
          <a:p>
            <a:r>
              <a:rPr lang="cs-CZ" b="1" dirty="0" smtClean="0">
                <a:solidFill>
                  <a:schemeClr val="accent2"/>
                </a:solidFill>
              </a:rPr>
              <a:t>Kuks 1. – 2. června 2016</a:t>
            </a:r>
            <a:endParaRPr lang="cs-CZ" dirty="0"/>
          </a:p>
        </p:txBody>
      </p:sp>
      <p:pic>
        <p:nvPicPr>
          <p:cNvPr id="1028" name="Picture 4" descr="E:\PRAC\KUKS\136204429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80"/>
          <a:stretch/>
        </p:blipFill>
        <p:spPr bwMode="auto">
          <a:xfrm>
            <a:off x="6732241" y="4068"/>
            <a:ext cx="24117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434584" y="1124744"/>
            <a:ext cx="6369664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chemeClr val="bg1">
                    <a:lumMod val="85000"/>
                  </a:schemeClr>
                </a:solidFill>
              </a:rPr>
              <a:t>FYZICKÉ ZABEZPEČENÍ HKF :</a:t>
            </a:r>
          </a:p>
          <a:p>
            <a:endParaRPr lang="cs-CZ" sz="2000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dirty="0" smtClean="0">
                <a:solidFill>
                  <a:schemeClr val="bg1">
                    <a:lumMod val="85000"/>
                  </a:schemeClr>
                </a:solidFill>
              </a:rPr>
              <a:t>HKF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fyzicky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chráněny většinově především </a:t>
            </a:r>
            <a:r>
              <a:rPr lang="cs-CZ" u="sng" dirty="0">
                <a:solidFill>
                  <a:schemeClr val="bg1">
                    <a:lumMod val="85000"/>
                  </a:schemeClr>
                </a:solidFill>
              </a:rPr>
              <a:t>pasivními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prvky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ochrany, které vycházejí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přímo z dispozic historických exteriérových knihoven  </a:t>
            </a:r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U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zamčené zasklené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či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mřížkované skříně - nejúčinnější</a:t>
            </a:r>
          </a:p>
          <a:p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Otevřené skříně doplněny dodatečně o další jednoduché prvky, jako různá hradítka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otevřených regálů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(</a:t>
            </a:r>
            <a:r>
              <a:rPr lang="cs-CZ" dirty="0" err="1" smtClean="0">
                <a:solidFill>
                  <a:schemeClr val="bg1">
                    <a:lumMod val="85000"/>
                  </a:schemeClr>
                </a:solidFill>
              </a:rPr>
              <a:t>saturna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, drátek, plexisklový pás).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 B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alíkování knih do svazků </a:t>
            </a:r>
            <a:r>
              <a:rPr lang="cs-CZ" dirty="0" err="1" smtClean="0">
                <a:solidFill>
                  <a:schemeClr val="bg1">
                    <a:lumMod val="85000"/>
                  </a:schemeClr>
                </a:solidFill>
              </a:rPr>
              <a:t>saturnou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 + navíc vzájemné propojení   jednotlivých balíků.</a:t>
            </a:r>
          </a:p>
          <a:p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Děje se většinou pouze do úrovně regálů kam může návštěvník dosáhnout z vymezené prohlídkové trasy. Užití průhledných nerušivých materiálů.</a:t>
            </a:r>
          </a:p>
          <a:p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  <a:p>
            <a:endParaRPr lang="cs-CZ" dirty="0" smtClean="0">
              <a:solidFill>
                <a:schemeClr val="bg1"/>
              </a:solidFill>
            </a:endParaRPr>
          </a:p>
          <a:p>
            <a:endParaRPr lang="cs-CZ" dirty="0" smtClean="0">
              <a:solidFill>
                <a:schemeClr val="bg1"/>
              </a:solidFill>
            </a:endParaRPr>
          </a:p>
          <a:p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cs-CZ" sz="16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cs-CZ" sz="16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cs-CZ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11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34584" y="1124744"/>
            <a:ext cx="6064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3600" b="1" dirty="0" smtClean="0">
              <a:solidFill>
                <a:schemeClr val="bg1"/>
              </a:solidFill>
            </a:endParaRPr>
          </a:p>
          <a:p>
            <a:endParaRPr lang="cs-CZ" sz="3600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34584" y="188640"/>
            <a:ext cx="579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2"/>
                </a:solidFill>
              </a:rPr>
              <a:t>Seminář Preventivní péče o historické knihovní fondy </a:t>
            </a:r>
          </a:p>
          <a:p>
            <a:r>
              <a:rPr lang="cs-CZ" b="1" dirty="0" smtClean="0">
                <a:solidFill>
                  <a:schemeClr val="accent2"/>
                </a:solidFill>
              </a:rPr>
              <a:t>Kuks 1. – 2. června 2016</a:t>
            </a:r>
            <a:endParaRPr lang="cs-CZ" dirty="0"/>
          </a:p>
        </p:txBody>
      </p:sp>
      <p:pic>
        <p:nvPicPr>
          <p:cNvPr id="1028" name="Picture 4" descr="E:\PRAC\KUKS\136204429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80"/>
          <a:stretch/>
        </p:blipFill>
        <p:spPr bwMode="auto">
          <a:xfrm>
            <a:off x="6732241" y="4068"/>
            <a:ext cx="24117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434584" y="1124744"/>
            <a:ext cx="6369664" cy="695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000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Klasické zábrany – ohraničení prohlídkových tras šňůrami, koberci atd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.</a:t>
            </a:r>
          </a:p>
          <a:p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Využití trezorové ochrany pro nejvzácnější, nebo mimořádně poškozené exempláře.</a:t>
            </a:r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Mezi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skupinu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prvků pasivní ochrany lze zahrnout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také:</a:t>
            </a:r>
          </a:p>
          <a:p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S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ystémy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trvalého značení jednotlivého materiálu obsaženého v 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knihovnách včetně 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použití technologie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mikroteček.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Aspekt – jak velký zásah do materiálu se statusem kulturní památky je akceptovatelný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Princip trvalých / reverzibilních zásahů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  <a:p>
            <a:endParaRPr lang="cs-CZ" dirty="0" smtClean="0">
              <a:solidFill>
                <a:schemeClr val="bg1"/>
              </a:solidFill>
            </a:endParaRPr>
          </a:p>
          <a:p>
            <a:endParaRPr lang="cs-CZ" dirty="0" smtClean="0">
              <a:solidFill>
                <a:schemeClr val="bg1"/>
              </a:solidFill>
            </a:endParaRPr>
          </a:p>
          <a:p>
            <a:endParaRPr lang="cs-CZ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cs-CZ" sz="16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cs-CZ" sz="16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cs-CZ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70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1401</TotalTime>
  <Words>1446</Words>
  <Application>Microsoft Office PowerPoint</Application>
  <PresentationFormat>Předvádění na obrazovce (4:3)</PresentationFormat>
  <Paragraphs>293</Paragraphs>
  <Slides>33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4" baseType="lpstr"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Štumbauer Tomáš</dc:creator>
  <cp:lastModifiedBy>Allan Harper</cp:lastModifiedBy>
  <cp:revision>112</cp:revision>
  <dcterms:created xsi:type="dcterms:W3CDTF">2012-04-16T09:04:57Z</dcterms:created>
  <dcterms:modified xsi:type="dcterms:W3CDTF">2016-05-31T19:36:04Z</dcterms:modified>
</cp:coreProperties>
</file>