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9" r:id="rId3"/>
    <p:sldId id="260" r:id="rId4"/>
    <p:sldId id="258"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44"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EB7F6553-BB4C-4F56-89F8-01C5BC5CDDB6}" type="datetimeFigureOut">
              <a:rPr lang="cs-CZ" smtClean="0"/>
              <a:t>31.5.2016</a:t>
            </a:fld>
            <a:endParaRPr lang="cs-CZ"/>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cs-CZ"/>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8935A72-E197-4049-A42B-37396C262113}" type="slidenum">
              <a:rPr lang="cs-CZ" smtClean="0"/>
              <a:t>‹#›</a:t>
            </a:fld>
            <a:endParaRPr lang="cs-CZ"/>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cs-CZ" smtClean="0"/>
              <a:t>Kliknutím lze upravit styl.</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a:p>
        </p:txBody>
      </p:sp>
      <p:sp>
        <p:nvSpPr>
          <p:cNvPr id="3" name="Vertical Text Placeholder 2"/>
          <p:cNvSpPr>
            <a:spLocks noGrp="1"/>
          </p:cNvSpPr>
          <p:nvPr>
            <p:ph type="body" orient="vert" idx="1"/>
          </p:nvPr>
        </p:nvSpPr>
        <p:spPr/>
        <p:txBody>
          <a:bodyPr vert="eaVert" anchor="ct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EB7F6553-BB4C-4F56-89F8-01C5BC5CDDB6}" type="datetimeFigureOut">
              <a:rPr lang="cs-CZ" smtClean="0"/>
              <a:t>31.5.2016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8935A72-E197-4049-A42B-37396C262113}" type="slidenum">
              <a:rPr lang="cs-CZ" smtClean="0"/>
              <a:t>‹#›</a:t>
            </a:fld>
            <a:endParaRPr lang="cs-CZ"/>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EB7F6553-BB4C-4F56-89F8-01C5BC5CDDB6}" type="datetimeFigureOut">
              <a:rPr lang="cs-CZ" smtClean="0"/>
              <a:t>31.5.2016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8935A72-E197-4049-A42B-37396C262113}" type="slidenum">
              <a:rPr lang="cs-CZ" smtClean="0"/>
              <a:t>‹#›</a:t>
            </a:fld>
            <a:endParaRPr lang="cs-CZ"/>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4" name="Date Placeholder 3"/>
          <p:cNvSpPr>
            <a:spLocks noGrp="1"/>
          </p:cNvSpPr>
          <p:nvPr>
            <p:ph type="dt" sz="half" idx="10"/>
          </p:nvPr>
        </p:nvSpPr>
        <p:spPr/>
        <p:txBody>
          <a:bodyPr/>
          <a:lstStyle/>
          <a:p>
            <a:fld id="{EB7F6553-BB4C-4F56-89F8-01C5BC5CDDB6}" type="datetimeFigureOut">
              <a:rPr lang="cs-CZ" smtClean="0"/>
              <a:t>31.5.2016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8935A72-E197-4049-A42B-37396C262113}" type="slidenum">
              <a:rPr lang="cs-CZ" smtClean="0"/>
              <a:t>‹#›</a:t>
            </a:fld>
            <a:endParaRPr lang="cs-CZ"/>
          </a:p>
        </p:txBody>
      </p:sp>
      <p:sp>
        <p:nvSpPr>
          <p:cNvPr id="11" name="Title 10"/>
          <p:cNvSpPr>
            <a:spLocks noGrp="1"/>
          </p:cNvSpPr>
          <p:nvPr>
            <p:ph type="title"/>
          </p:nvPr>
        </p:nvSpPr>
        <p:spPr/>
        <p:txBody>
          <a:bodyPr/>
          <a:lstStyle/>
          <a:p>
            <a:r>
              <a:rPr lang="cs-CZ" smtClean="0"/>
              <a:t>Kliknutím lze upravit styl.</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EB7F6553-BB4C-4F56-89F8-01C5BC5CDDB6}" type="datetimeFigureOut">
              <a:rPr lang="cs-CZ" smtClean="0"/>
              <a:t>31.5.2016</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8935A72-E197-4049-A42B-37396C262113}"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B7F6553-BB4C-4F56-89F8-01C5BC5CDDB6}" type="datetimeFigureOut">
              <a:rPr lang="cs-CZ" smtClean="0"/>
              <a:t>31.5.2016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8935A72-E197-4049-A42B-37396C262113}" type="slidenum">
              <a:rPr lang="cs-CZ" smtClean="0"/>
              <a:t>‹#›</a:t>
            </a:fld>
            <a:endParaRPr lang="cs-CZ"/>
          </a:p>
        </p:txBody>
      </p:sp>
      <p:sp>
        <p:nvSpPr>
          <p:cNvPr id="12" name="Title 11"/>
          <p:cNvSpPr>
            <a:spLocks noGrp="1"/>
          </p:cNvSpPr>
          <p:nvPr>
            <p:ph type="title"/>
          </p:nvPr>
        </p:nvSpPr>
        <p:spPr/>
        <p:txBody>
          <a:bodyPr/>
          <a:lstStyle>
            <a:lvl1pPr>
              <a:defRPr>
                <a:solidFill>
                  <a:schemeClr val="tx2"/>
                </a:solidFill>
              </a:defRPr>
            </a:lvl1pPr>
          </a:lstStyle>
          <a:p>
            <a:r>
              <a:rPr lang="cs-CZ" smtClean="0"/>
              <a:t>Kliknutím lze upravit styl.</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EB7F6553-BB4C-4F56-89F8-01C5BC5CDDB6}" type="datetimeFigureOut">
              <a:rPr lang="cs-CZ" smtClean="0"/>
              <a:t>31.5.2016</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8935A72-E197-4049-A42B-37396C262113}" type="slidenum">
              <a:rPr lang="cs-CZ" smtClean="0"/>
              <a:t>‹#›</a:t>
            </a:fld>
            <a:endParaRPr lang="cs-CZ"/>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EB7F6553-BB4C-4F56-89F8-01C5BC5CDDB6}" type="datetimeFigureOut">
              <a:rPr lang="cs-CZ" smtClean="0"/>
              <a:t>31.5.2016</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8935A72-E197-4049-A42B-37396C262113}" type="slidenum">
              <a:rPr lang="cs-CZ" smtClean="0"/>
              <a:t>‹#›</a:t>
            </a:fld>
            <a:endParaRPr lang="cs-CZ"/>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7F6553-BB4C-4F56-89F8-01C5BC5CDDB6}" type="datetimeFigureOut">
              <a:rPr lang="cs-CZ" smtClean="0"/>
              <a:t>31.5.2016</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D8935A72-E197-4049-A42B-37396C262113}"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cs-CZ" smtClean="0"/>
              <a:t>Kliknutím lze upravit styl.</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B7F6553-BB4C-4F56-89F8-01C5BC5CDDB6}" type="datetimeFigureOut">
              <a:rPr lang="cs-CZ" smtClean="0"/>
              <a:t>31.5.2016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8935A72-E197-4049-A42B-37396C262113}" type="slidenum">
              <a:rPr lang="cs-CZ" smtClean="0"/>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cs-CZ" smtClean="0"/>
              <a:t>Kliknutím lze upravit styl.</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EB7F6553-BB4C-4F56-89F8-01C5BC5CDDB6}" type="datetimeFigureOut">
              <a:rPr lang="cs-CZ" smtClean="0"/>
              <a:t>31.5.2016</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8935A72-E197-4049-A42B-37396C262113}" type="slidenum">
              <a:rPr lang="cs-CZ" smtClean="0"/>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EB7F6553-BB4C-4F56-89F8-01C5BC5CDDB6}" type="datetimeFigureOut">
              <a:rPr lang="cs-CZ" smtClean="0"/>
              <a:t>31.5.2016</a:t>
            </a:fld>
            <a:endParaRPr lang="cs-CZ"/>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cs-CZ"/>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D8935A72-E197-4049-A42B-37396C262113}" type="slidenum">
              <a:rPr lang="cs-CZ" smtClean="0"/>
              <a:t>‹#›</a:t>
            </a:fld>
            <a:endParaRPr lang="cs-CZ"/>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iispp.npu.cz/mis/documentDetail.htm?id=385742" TargetMode="External"/><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043608" y="1196752"/>
            <a:ext cx="6777318" cy="1731982"/>
          </a:xfrm>
        </p:spPr>
        <p:txBody>
          <a:bodyPr>
            <a:normAutofit fontScale="90000"/>
          </a:bodyPr>
          <a:lstStyle/>
          <a:p>
            <a:r>
              <a:rPr lang="cs-CZ" dirty="0" smtClean="0"/>
              <a:t>Speciální druhy dokumentů v</a:t>
            </a:r>
            <a:endParaRPr lang="cs-CZ" dirty="0"/>
          </a:p>
        </p:txBody>
      </p:sp>
      <p:sp>
        <p:nvSpPr>
          <p:cNvPr id="4" name="TextovéPole 3"/>
          <p:cNvSpPr txBox="1"/>
          <p:nvPr/>
        </p:nvSpPr>
        <p:spPr>
          <a:xfrm>
            <a:off x="395536" y="4077072"/>
            <a:ext cx="8606889" cy="1600438"/>
          </a:xfrm>
          <a:prstGeom prst="rect">
            <a:avLst/>
          </a:prstGeom>
          <a:noFill/>
        </p:spPr>
        <p:txBody>
          <a:bodyPr wrap="square" rtlCol="0">
            <a:spAutoFit/>
          </a:bodyPr>
          <a:lstStyle/>
          <a:p>
            <a:pPr algn="ctr"/>
            <a:r>
              <a:rPr lang="cs-CZ" sz="4900" dirty="0">
                <a:ln w="3175">
                  <a:solidFill>
                    <a:prstClr val="white">
                      <a:alpha val="65000"/>
                    </a:prstClr>
                  </a:solidFill>
                </a:ln>
                <a:solidFill>
                  <a:prstClr val="white"/>
                </a:solidFill>
                <a:effectLst>
                  <a:outerShdw blurRad="25400" dist="12700" dir="14220000" rotWithShape="0">
                    <a:prstClr val="black">
                      <a:alpha val="50000"/>
                    </a:prstClr>
                  </a:outerShdw>
                </a:effectLst>
                <a:ea typeface="+mj-ea"/>
                <a:cs typeface="+mj-cs"/>
              </a:rPr>
              <a:t>zámeckých knihovnách ve správě NPÚ</a:t>
            </a:r>
            <a:endParaRPr lang="cs-CZ" dirty="0"/>
          </a:p>
        </p:txBody>
      </p:sp>
    </p:spTree>
    <p:extLst>
      <p:ext uri="{BB962C8B-B14F-4D97-AF65-F5344CB8AC3E}">
        <p14:creationId xmlns:p14="http://schemas.microsoft.com/office/powerpoint/2010/main" val="5285432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79512" y="1340768"/>
            <a:ext cx="8856984" cy="5400600"/>
          </a:xfrm>
        </p:spPr>
        <p:txBody>
          <a:bodyPr>
            <a:normAutofit/>
          </a:bodyPr>
          <a:lstStyle/>
          <a:p>
            <a:pPr algn="l"/>
            <a:endParaRPr lang="cs-CZ" sz="4000" b="1" i="1" dirty="0" smtClean="0">
              <a:effectLst>
                <a:outerShdw blurRad="38100" dist="38100" dir="2700000" algn="tl">
                  <a:srgbClr val="000000">
                    <a:alpha val="43137"/>
                  </a:srgbClr>
                </a:outerShdw>
              </a:effectLst>
            </a:endParaRPr>
          </a:p>
          <a:p>
            <a:pPr algn="l"/>
            <a:r>
              <a:rPr lang="cs-CZ" sz="4000" b="1" i="1" dirty="0" smtClean="0">
                <a:effectLst>
                  <a:outerShdw blurRad="38100" dist="38100" dir="2700000" algn="tl">
                    <a:srgbClr val="000000">
                      <a:alpha val="43137"/>
                    </a:srgbClr>
                  </a:outerShdw>
                </a:effectLst>
              </a:rPr>
              <a:t>inventární </a:t>
            </a:r>
            <a:r>
              <a:rPr lang="cs-CZ" sz="4000" b="1" i="1" dirty="0">
                <a:effectLst>
                  <a:outerShdw blurRad="38100" dist="38100" dir="2700000" algn="tl">
                    <a:srgbClr val="000000">
                      <a:alpha val="43137"/>
                    </a:srgbClr>
                  </a:outerShdw>
                </a:effectLst>
              </a:rPr>
              <a:t>jednotka </a:t>
            </a:r>
            <a:endParaRPr lang="cs-CZ" sz="4000" b="1" i="1" dirty="0">
              <a:effectLst>
                <a:outerShdw blurRad="38100" dist="38100" dir="2700000" algn="tl">
                  <a:srgbClr val="000000">
                    <a:alpha val="43137"/>
                  </a:srgbClr>
                </a:outerShdw>
              </a:effectLst>
            </a:endParaRPr>
          </a:p>
          <a:p>
            <a:endParaRPr lang="cs-CZ" dirty="0" smtClean="0">
              <a:effectLst/>
            </a:endParaRPr>
          </a:p>
          <a:p>
            <a:pPr algn="just"/>
            <a:r>
              <a:rPr lang="cs-CZ" dirty="0" smtClean="0">
                <a:effectLst/>
              </a:rPr>
              <a:t>velmi </a:t>
            </a:r>
            <a:r>
              <a:rPr lang="cs-CZ" dirty="0">
                <a:effectLst/>
              </a:rPr>
              <a:t>důležitý pojem, který je mimo knihovnickou sféru často chápán nesprávně. Inventární jednotkou, které je přidělena samostatná signatura je zpravidla ukončený ročník periodika nezávisle na úplnosti jeho dochování. V důsledku tak inventární jednotkou může být celý ročník i jednotlivé číslo, není-li z daného ročníku více zachováno. Chybná interpretace se promítá zejména do velké nejednotnosti ve způsobu evidence periodik v historických knihovních fondech </a:t>
            </a:r>
            <a:endParaRPr lang="cs-CZ" dirty="0"/>
          </a:p>
        </p:txBody>
      </p:sp>
      <p:sp>
        <p:nvSpPr>
          <p:cNvPr id="4" name="Nadpis 1"/>
          <p:cNvSpPr>
            <a:spLocks noGrp="1"/>
          </p:cNvSpPr>
          <p:nvPr>
            <p:ph type="ctrTitle"/>
          </p:nvPr>
        </p:nvSpPr>
        <p:spPr>
          <a:xfrm>
            <a:off x="1043608" y="260648"/>
            <a:ext cx="6777318" cy="889135"/>
          </a:xfrm>
        </p:spPr>
        <p:txBody>
          <a:bodyPr/>
          <a:lstStyle/>
          <a:p>
            <a:r>
              <a:rPr lang="cs-CZ" dirty="0" smtClean="0"/>
              <a:t>Základní pojmy</a:t>
            </a:r>
            <a:endParaRPr lang="cs-CZ" dirty="0"/>
          </a:p>
        </p:txBody>
      </p:sp>
    </p:spTree>
    <p:extLst>
      <p:ext uri="{BB962C8B-B14F-4D97-AF65-F5344CB8AC3E}">
        <p14:creationId xmlns:p14="http://schemas.microsoft.com/office/powerpoint/2010/main" val="3279276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07504" y="332656"/>
            <a:ext cx="8928992" cy="864096"/>
          </a:xfrm>
        </p:spPr>
        <p:txBody>
          <a:bodyPr/>
          <a:lstStyle/>
          <a:p>
            <a:r>
              <a:rPr lang="cs-CZ" dirty="0">
                <a:effectLst/>
              </a:rPr>
              <a:t>C</a:t>
            </a:r>
            <a:r>
              <a:rPr lang="cs-CZ" dirty="0" smtClean="0">
                <a:effectLst/>
              </a:rPr>
              <a:t>hyby </a:t>
            </a:r>
            <a:r>
              <a:rPr lang="cs-CZ" dirty="0">
                <a:effectLst/>
              </a:rPr>
              <a:t>v evidenci periodik </a:t>
            </a:r>
            <a:endParaRPr lang="cs-CZ" dirty="0"/>
          </a:p>
        </p:txBody>
      </p:sp>
      <p:sp>
        <p:nvSpPr>
          <p:cNvPr id="3" name="Podnadpis 2"/>
          <p:cNvSpPr>
            <a:spLocks noGrp="1"/>
          </p:cNvSpPr>
          <p:nvPr>
            <p:ph type="subTitle" idx="1"/>
          </p:nvPr>
        </p:nvSpPr>
        <p:spPr>
          <a:xfrm>
            <a:off x="179512" y="1844824"/>
            <a:ext cx="8856984" cy="4608512"/>
          </a:xfrm>
        </p:spPr>
        <p:txBody>
          <a:bodyPr>
            <a:normAutofit fontScale="92500" lnSpcReduction="10000"/>
          </a:bodyPr>
          <a:lstStyle/>
          <a:p>
            <a:pPr lvl="0" algn="l"/>
            <a:r>
              <a:rPr lang="cs-CZ" i="1" dirty="0" smtClean="0">
                <a:effectLst/>
              </a:rPr>
              <a:t>1) </a:t>
            </a:r>
            <a:r>
              <a:rPr lang="cs-CZ" b="1" i="1" dirty="0" smtClean="0">
                <a:effectLst>
                  <a:outerShdw blurRad="38100" dist="38100" dir="2700000" algn="tl">
                    <a:srgbClr val="000000">
                      <a:alpha val="43137"/>
                    </a:srgbClr>
                  </a:outerShdw>
                </a:effectLst>
              </a:rPr>
              <a:t>nerespektování </a:t>
            </a:r>
            <a:r>
              <a:rPr lang="cs-CZ" b="1" i="1" dirty="0">
                <a:effectLst>
                  <a:outerShdw blurRad="38100" dist="38100" dir="2700000" algn="tl">
                    <a:srgbClr val="000000">
                      <a:alpha val="43137"/>
                    </a:srgbClr>
                  </a:outerShdw>
                </a:effectLst>
              </a:rPr>
              <a:t>principu popisné jednotky </a:t>
            </a:r>
            <a:r>
              <a:rPr lang="cs-CZ" b="1" i="1" dirty="0" smtClean="0">
                <a:effectLst>
                  <a:outerShdw blurRad="38100" dist="38100" dir="2700000" algn="tl">
                    <a:srgbClr val="000000">
                      <a:alpha val="43137"/>
                    </a:srgbClr>
                  </a:outerShdw>
                </a:effectLst>
              </a:rPr>
              <a:t> </a:t>
            </a:r>
          </a:p>
          <a:p>
            <a:pPr lvl="0" algn="l"/>
            <a:endParaRPr lang="cs-CZ" i="1" dirty="0">
              <a:effectLst/>
            </a:endParaRPr>
          </a:p>
          <a:p>
            <a:pPr lvl="0" algn="l"/>
            <a:r>
              <a:rPr lang="cs-CZ" dirty="0" smtClean="0">
                <a:effectLst/>
              </a:rPr>
              <a:t>v</a:t>
            </a:r>
            <a:r>
              <a:rPr lang="cs-CZ" dirty="0">
                <a:effectLst/>
              </a:rPr>
              <a:t> případě, kdy za popisnou jednotku byly považovány konglomeráty ročníků či jednotlivá čísla však je nezbytné přijmout opatření k nápravě a je </a:t>
            </a:r>
            <a:r>
              <a:rPr lang="cs-CZ" sz="3300" b="1" i="1" dirty="0">
                <a:solidFill>
                  <a:srgbClr val="FF0000"/>
                </a:solidFill>
                <a:effectLst>
                  <a:outerShdw blurRad="38100" dist="38100" dir="2700000" algn="tl">
                    <a:srgbClr val="000000">
                      <a:alpha val="43137"/>
                    </a:srgbClr>
                  </a:outerShdw>
                </a:effectLst>
              </a:rPr>
              <a:t>nezbytné</a:t>
            </a:r>
            <a:r>
              <a:rPr lang="cs-CZ" dirty="0">
                <a:effectLst/>
              </a:rPr>
              <a:t> uvést stav evidence do souladu s knihovnickými pravidly</a:t>
            </a:r>
            <a:r>
              <a:rPr lang="cs-CZ" dirty="0" smtClean="0">
                <a:effectLst/>
              </a:rPr>
              <a:t>!</a:t>
            </a:r>
          </a:p>
          <a:p>
            <a:pPr lvl="0" algn="l"/>
            <a:endParaRPr lang="cs-CZ" dirty="0" smtClean="0">
              <a:effectLst/>
            </a:endParaRPr>
          </a:p>
          <a:p>
            <a:pPr lvl="0" algn="l"/>
            <a:r>
              <a:rPr lang="cs-CZ" dirty="0" smtClean="0">
                <a:effectLst/>
              </a:rPr>
              <a:t>2) </a:t>
            </a:r>
            <a:r>
              <a:rPr lang="cs-CZ" b="1" i="1" dirty="0">
                <a:effectLst>
                  <a:outerShdw blurRad="38100" dist="38100" dir="2700000" algn="tl">
                    <a:srgbClr val="000000">
                      <a:alpha val="43137"/>
                    </a:srgbClr>
                  </a:outerShdw>
                </a:effectLst>
              </a:rPr>
              <a:t>nerespektování principu inventární </a:t>
            </a:r>
            <a:r>
              <a:rPr lang="cs-CZ" b="1" i="1" dirty="0" smtClean="0">
                <a:effectLst>
                  <a:outerShdw blurRad="38100" dist="38100" dir="2700000" algn="tl">
                    <a:srgbClr val="000000">
                      <a:alpha val="43137"/>
                    </a:srgbClr>
                  </a:outerShdw>
                </a:effectLst>
              </a:rPr>
              <a:t>jednotky</a:t>
            </a:r>
          </a:p>
          <a:p>
            <a:pPr lvl="0" algn="l"/>
            <a:endParaRPr lang="cs-CZ" b="1" i="1" dirty="0" smtClean="0">
              <a:effectLst>
                <a:outerShdw blurRad="38100" dist="38100" dir="2700000" algn="tl">
                  <a:srgbClr val="000000">
                    <a:alpha val="43137"/>
                  </a:srgbClr>
                </a:outerShdw>
              </a:effectLst>
            </a:endParaRPr>
          </a:p>
          <a:p>
            <a:pPr lvl="0" algn="l"/>
            <a:endParaRPr lang="cs-CZ" b="1" i="1" dirty="0">
              <a:effectLst>
                <a:outerShdw blurRad="38100" dist="38100" dir="2700000" algn="tl">
                  <a:srgbClr val="000000">
                    <a:alpha val="43137"/>
                  </a:srgbClr>
                </a:outerShdw>
              </a:effectLst>
            </a:endParaRPr>
          </a:p>
          <a:p>
            <a:pPr lvl="0" algn="l"/>
            <a:r>
              <a:rPr lang="cs-CZ" b="1" i="1" dirty="0" smtClean="0">
                <a:effectLst>
                  <a:outerShdw blurRad="38100" dist="38100" dir="2700000" algn="tl">
                    <a:srgbClr val="000000">
                      <a:alpha val="43137"/>
                    </a:srgbClr>
                  </a:outerShdw>
                </a:effectLst>
              </a:rPr>
              <a:t>Řešení : </a:t>
            </a:r>
            <a:r>
              <a:rPr lang="cs-CZ" dirty="0">
                <a:effectLst/>
              </a:rPr>
              <a:t>provést důslednou inventuru ve fondech periodik, utřídit periodika dle jednotlivých ročníků a následně provést přečíslování dle výše uvedených principů</a:t>
            </a:r>
            <a:endParaRPr lang="cs-CZ" b="1" dirty="0">
              <a:effectLst>
                <a:outerShdw blurRad="38100" dist="38100" dir="2700000" algn="tl">
                  <a:srgbClr val="000000">
                    <a:alpha val="43137"/>
                  </a:srgbClr>
                </a:outerShdw>
              </a:effectLst>
            </a:endParaRPr>
          </a:p>
          <a:p>
            <a:pPr algn="l"/>
            <a:endParaRPr lang="cs-CZ" i="1" dirty="0" smtClean="0">
              <a:effectLst/>
            </a:endParaRPr>
          </a:p>
          <a:p>
            <a:pPr algn="l"/>
            <a:endParaRPr lang="cs-CZ" dirty="0"/>
          </a:p>
        </p:txBody>
      </p:sp>
    </p:spTree>
    <p:extLst>
      <p:ext uri="{BB962C8B-B14F-4D97-AF65-F5344CB8AC3E}">
        <p14:creationId xmlns:p14="http://schemas.microsoft.com/office/powerpoint/2010/main" val="328179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87624" y="2492896"/>
            <a:ext cx="6777318" cy="961143"/>
          </a:xfrm>
        </p:spPr>
        <p:txBody>
          <a:bodyPr/>
          <a:lstStyle/>
          <a:p>
            <a:r>
              <a:rPr lang="cs-CZ" dirty="0" smtClean="0"/>
              <a:t>Kartografická díla</a:t>
            </a:r>
            <a:endParaRPr lang="cs-CZ" dirty="0"/>
          </a:p>
        </p:txBody>
      </p:sp>
    </p:spTree>
    <p:extLst>
      <p:ext uri="{BB962C8B-B14F-4D97-AF65-F5344CB8AC3E}">
        <p14:creationId xmlns:p14="http://schemas.microsoft.com/office/powerpoint/2010/main" val="1903573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87624" y="116632"/>
            <a:ext cx="6777318" cy="817127"/>
          </a:xfrm>
        </p:spPr>
        <p:txBody>
          <a:bodyPr/>
          <a:lstStyle/>
          <a:p>
            <a:r>
              <a:rPr lang="cs-CZ" dirty="0" smtClean="0"/>
              <a:t>Definice</a:t>
            </a:r>
            <a:endParaRPr lang="cs-CZ" dirty="0"/>
          </a:p>
        </p:txBody>
      </p:sp>
      <p:sp>
        <p:nvSpPr>
          <p:cNvPr id="3" name="Podnadpis 2"/>
          <p:cNvSpPr>
            <a:spLocks noGrp="1"/>
          </p:cNvSpPr>
          <p:nvPr>
            <p:ph type="subTitle" idx="1"/>
          </p:nvPr>
        </p:nvSpPr>
        <p:spPr>
          <a:xfrm>
            <a:off x="251520" y="1340768"/>
            <a:ext cx="8784976" cy="1008112"/>
          </a:xfrm>
        </p:spPr>
        <p:txBody>
          <a:bodyPr>
            <a:normAutofit fontScale="92500" lnSpcReduction="20000"/>
          </a:bodyPr>
          <a:lstStyle/>
          <a:p>
            <a:pPr algn="just"/>
            <a:r>
              <a:rPr lang="cs-CZ" dirty="0" smtClean="0">
                <a:effectLst/>
              </a:rPr>
              <a:t> - z</a:t>
            </a:r>
            <a:r>
              <a:rPr lang="cs-CZ" dirty="0">
                <a:effectLst/>
              </a:rPr>
              <a:t> hlediska historických knihovních fondů kartografickými díly myslíme především mapy a jejich </a:t>
            </a:r>
            <a:r>
              <a:rPr lang="cs-CZ" dirty="0" smtClean="0">
                <a:effectLst/>
              </a:rPr>
              <a:t>soubory</a:t>
            </a:r>
          </a:p>
          <a:p>
            <a:pPr algn="just"/>
            <a:r>
              <a:rPr lang="cs-CZ" dirty="0" smtClean="0">
                <a:effectLst/>
              </a:rPr>
              <a:t>- specifické údaje – měřítko, technika, materiál</a:t>
            </a:r>
          </a:p>
          <a:p>
            <a:pPr algn="just"/>
            <a:endParaRPr lang="cs-CZ" dirty="0">
              <a:effectLst/>
            </a:endParaRPr>
          </a:p>
          <a:p>
            <a:pPr algn="just"/>
            <a:endParaRPr lang="cs-CZ" dirty="0" smtClean="0"/>
          </a:p>
          <a:p>
            <a:pPr algn="l"/>
            <a:endParaRPr lang="cs-CZ" dirty="0"/>
          </a:p>
        </p:txBody>
      </p:sp>
      <p:sp>
        <p:nvSpPr>
          <p:cNvPr id="4" name="TextovéPole 3"/>
          <p:cNvSpPr txBox="1"/>
          <p:nvPr/>
        </p:nvSpPr>
        <p:spPr>
          <a:xfrm>
            <a:off x="2401019" y="2708920"/>
            <a:ext cx="4368504" cy="3200876"/>
          </a:xfrm>
          <a:prstGeom prst="rect">
            <a:avLst/>
          </a:prstGeom>
          <a:noFill/>
        </p:spPr>
        <p:txBody>
          <a:bodyPr wrap="none" rtlCol="0">
            <a:spAutoFit/>
          </a:bodyPr>
          <a:lstStyle/>
          <a:p>
            <a:pPr marL="571500" lvl="0" indent="-571500" algn="just">
              <a:spcBef>
                <a:spcPct val="20000"/>
              </a:spcBef>
              <a:buClr>
                <a:srgbClr val="873624"/>
              </a:buClr>
              <a:buFontTx/>
              <a:buChar char="-"/>
            </a:pPr>
            <a:r>
              <a:rPr lang="cs-CZ" sz="4000" b="1" dirty="0" smtClean="0">
                <a:solidFill>
                  <a:srgbClr val="FFFFFF"/>
                </a:solidFill>
                <a:effectLst>
                  <a:outerShdw blurRad="38100" dist="38100" dir="2700000" algn="tl">
                    <a:srgbClr val="000000">
                      <a:alpha val="43137"/>
                    </a:srgbClr>
                  </a:outerShdw>
                </a:effectLst>
              </a:rPr>
              <a:t>Mapy</a:t>
            </a:r>
          </a:p>
          <a:p>
            <a:pPr marL="571500" lvl="0" indent="-571500" algn="just">
              <a:spcBef>
                <a:spcPct val="20000"/>
              </a:spcBef>
              <a:buClr>
                <a:srgbClr val="873624"/>
              </a:buClr>
              <a:buFontTx/>
              <a:buChar char="-"/>
            </a:pPr>
            <a:r>
              <a:rPr lang="cs-CZ" sz="4000" b="1" dirty="0" smtClean="0">
                <a:solidFill>
                  <a:srgbClr val="FFFFFF"/>
                </a:solidFill>
                <a:effectLst>
                  <a:outerShdw blurRad="38100" dist="38100" dir="2700000" algn="tl">
                    <a:srgbClr val="000000">
                      <a:alpha val="43137"/>
                    </a:srgbClr>
                  </a:outerShdw>
                </a:effectLst>
              </a:rPr>
              <a:t>Atlasy</a:t>
            </a:r>
          </a:p>
          <a:p>
            <a:pPr marL="571500" lvl="0" indent="-571500" algn="just">
              <a:spcBef>
                <a:spcPct val="20000"/>
              </a:spcBef>
              <a:buClr>
                <a:srgbClr val="873624"/>
              </a:buClr>
              <a:buFontTx/>
              <a:buChar char="-"/>
            </a:pPr>
            <a:r>
              <a:rPr lang="cs-CZ" sz="4000" b="1" dirty="0" smtClean="0">
                <a:solidFill>
                  <a:srgbClr val="FFFFFF"/>
                </a:solidFill>
                <a:effectLst>
                  <a:outerShdw blurRad="38100" dist="38100" dir="2700000" algn="tl">
                    <a:srgbClr val="000000">
                      <a:alpha val="43137"/>
                    </a:srgbClr>
                  </a:outerShdw>
                </a:effectLst>
              </a:rPr>
              <a:t>Plány</a:t>
            </a:r>
          </a:p>
          <a:p>
            <a:pPr marL="571500" lvl="0" indent="-571500" algn="just">
              <a:spcBef>
                <a:spcPct val="20000"/>
              </a:spcBef>
              <a:buClr>
                <a:srgbClr val="873624"/>
              </a:buClr>
              <a:buFontTx/>
              <a:buChar char="-"/>
            </a:pPr>
            <a:r>
              <a:rPr lang="cs-CZ" sz="4000" b="1" dirty="0">
                <a:solidFill>
                  <a:srgbClr val="FFFFFF"/>
                </a:solidFill>
                <a:effectLst>
                  <a:outerShdw blurRad="38100" dist="38100" dir="2700000" algn="tl">
                    <a:srgbClr val="000000">
                      <a:alpha val="43137"/>
                    </a:srgbClr>
                  </a:outerShdw>
                </a:effectLst>
              </a:rPr>
              <a:t>M</a:t>
            </a:r>
            <a:r>
              <a:rPr lang="cs-CZ" sz="4000" b="1" dirty="0" smtClean="0">
                <a:solidFill>
                  <a:srgbClr val="FFFFFF"/>
                </a:solidFill>
                <a:effectLst>
                  <a:outerShdw blurRad="38100" dist="38100" dir="2700000" algn="tl">
                    <a:srgbClr val="000000">
                      <a:alpha val="43137"/>
                    </a:srgbClr>
                  </a:outerShdw>
                </a:effectLst>
              </a:rPr>
              <a:t>apové výřezy</a:t>
            </a:r>
            <a:endParaRPr lang="cs-CZ" sz="4000" b="1" dirty="0">
              <a:solidFill>
                <a:srgbClr val="FFFFFF"/>
              </a:solidFill>
              <a:effectLst>
                <a:outerShdw blurRad="38100" dist="38100" dir="2700000" algn="tl">
                  <a:srgbClr val="000000">
                    <a:alpha val="43137"/>
                  </a:srgbClr>
                </a:outerShdw>
              </a:effectLst>
            </a:endParaRPr>
          </a:p>
          <a:p>
            <a:endParaRPr lang="cs-CZ" dirty="0"/>
          </a:p>
        </p:txBody>
      </p:sp>
    </p:spTree>
    <p:extLst>
      <p:ext uri="{BB962C8B-B14F-4D97-AF65-F5344CB8AC3E}">
        <p14:creationId xmlns:p14="http://schemas.microsoft.com/office/powerpoint/2010/main" val="34672597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251520" y="1412776"/>
            <a:ext cx="8712968" cy="5616624"/>
          </a:xfrm>
        </p:spPr>
        <p:txBody>
          <a:bodyPr>
            <a:normAutofit fontScale="85000" lnSpcReduction="20000"/>
          </a:bodyPr>
          <a:lstStyle/>
          <a:p>
            <a:pPr algn="l"/>
            <a:r>
              <a:rPr lang="cs-CZ" sz="4300" b="1" i="1" dirty="0">
                <a:effectLst>
                  <a:outerShdw blurRad="38100" dist="38100" dir="2700000" algn="tl">
                    <a:srgbClr val="000000">
                      <a:alpha val="43137"/>
                    </a:srgbClr>
                  </a:outerShdw>
                </a:effectLst>
              </a:rPr>
              <a:t>Popisná </a:t>
            </a:r>
            <a:r>
              <a:rPr lang="cs-CZ" sz="4300" b="1" i="1" dirty="0" smtClean="0">
                <a:effectLst>
                  <a:outerShdw blurRad="38100" dist="38100" dir="2700000" algn="tl">
                    <a:srgbClr val="000000">
                      <a:alpha val="43137"/>
                    </a:srgbClr>
                  </a:outerShdw>
                </a:effectLst>
              </a:rPr>
              <a:t>jednotka</a:t>
            </a:r>
            <a:endParaRPr lang="cs-CZ" sz="4300" b="1" i="1" dirty="0">
              <a:effectLst>
                <a:outerShdw blurRad="38100" dist="38100" dir="2700000" algn="tl">
                  <a:srgbClr val="000000">
                    <a:alpha val="43137"/>
                  </a:srgbClr>
                </a:outerShdw>
              </a:effectLst>
            </a:endParaRPr>
          </a:p>
          <a:p>
            <a:pPr algn="l"/>
            <a:endParaRPr lang="cs-CZ" b="1" dirty="0">
              <a:effectLst/>
            </a:endParaRPr>
          </a:p>
          <a:p>
            <a:pPr algn="l"/>
            <a:r>
              <a:rPr lang="cs-CZ" dirty="0" smtClean="0">
                <a:effectLst/>
              </a:rPr>
              <a:t>mění </a:t>
            </a:r>
            <a:r>
              <a:rPr lang="cs-CZ" dirty="0">
                <a:effectLst/>
              </a:rPr>
              <a:t>se v závislosti na typu kartografického dokumentu. </a:t>
            </a:r>
            <a:endParaRPr lang="cs-CZ" dirty="0" smtClean="0">
              <a:effectLst/>
            </a:endParaRPr>
          </a:p>
          <a:p>
            <a:pPr algn="l"/>
            <a:endParaRPr lang="cs-CZ" dirty="0" smtClean="0">
              <a:effectLst/>
            </a:endParaRPr>
          </a:p>
          <a:p>
            <a:pPr marL="342900" indent="-342900" algn="l">
              <a:buFontTx/>
              <a:buChar char="-"/>
            </a:pPr>
            <a:r>
              <a:rPr lang="cs-CZ" sz="2600" b="1" i="1" dirty="0">
                <a:effectLst>
                  <a:outerShdw blurRad="38100" dist="38100" dir="2700000" algn="tl">
                    <a:srgbClr val="000000">
                      <a:alpha val="43137"/>
                    </a:srgbClr>
                  </a:outerShdw>
                </a:effectLst>
              </a:rPr>
              <a:t>V</a:t>
            </a:r>
            <a:r>
              <a:rPr lang="cs-CZ" sz="2600" b="1" i="1" dirty="0" smtClean="0">
                <a:effectLst>
                  <a:outerShdw blurRad="38100" dist="38100" dir="2700000" algn="tl">
                    <a:srgbClr val="000000">
                      <a:alpha val="43137"/>
                    </a:srgbClr>
                  </a:outerShdw>
                </a:effectLst>
              </a:rPr>
              <a:t>olné mapové listy </a:t>
            </a:r>
            <a:r>
              <a:rPr lang="cs-CZ" sz="2600" b="1" i="1" dirty="0">
                <a:effectLst>
                  <a:outerShdw blurRad="38100" dist="38100" dir="2700000" algn="tl">
                    <a:srgbClr val="000000">
                      <a:alpha val="43137"/>
                    </a:srgbClr>
                  </a:outerShdw>
                </a:effectLst>
              </a:rPr>
              <a:t>a </a:t>
            </a:r>
            <a:r>
              <a:rPr lang="cs-CZ" sz="2600" b="1" i="1" dirty="0" smtClean="0">
                <a:effectLst>
                  <a:outerShdw blurRad="38100" dist="38100" dir="2700000" algn="tl">
                    <a:srgbClr val="000000">
                      <a:alpha val="43137"/>
                    </a:srgbClr>
                  </a:outerShdw>
                </a:effectLst>
              </a:rPr>
              <a:t>plány </a:t>
            </a:r>
            <a:r>
              <a:rPr lang="cs-CZ" dirty="0" smtClean="0">
                <a:effectLst/>
              </a:rPr>
              <a:t>- popisnou </a:t>
            </a:r>
            <a:r>
              <a:rPr lang="cs-CZ" dirty="0">
                <a:effectLst/>
              </a:rPr>
              <a:t>jednotkou </a:t>
            </a:r>
            <a:r>
              <a:rPr lang="cs-CZ" dirty="0" smtClean="0">
                <a:effectLst/>
              </a:rPr>
              <a:t>je každý </a:t>
            </a:r>
            <a:r>
              <a:rPr lang="cs-CZ" dirty="0">
                <a:effectLst/>
              </a:rPr>
              <a:t>mapový list či plán. </a:t>
            </a:r>
            <a:endParaRPr lang="cs-CZ" dirty="0" smtClean="0">
              <a:effectLst/>
            </a:endParaRPr>
          </a:p>
          <a:p>
            <a:pPr marL="342900" indent="-342900" algn="l">
              <a:buFontTx/>
              <a:buChar char="-"/>
            </a:pPr>
            <a:endParaRPr lang="cs-CZ" dirty="0" smtClean="0">
              <a:effectLst/>
            </a:endParaRPr>
          </a:p>
          <a:p>
            <a:pPr marL="342900" indent="-342900" algn="l">
              <a:buFontTx/>
              <a:buChar char="-"/>
            </a:pPr>
            <a:r>
              <a:rPr lang="cs-CZ" b="1" i="1" dirty="0" smtClean="0">
                <a:effectLst>
                  <a:outerShdw blurRad="38100" dist="38100" dir="2700000" algn="tl">
                    <a:srgbClr val="000000">
                      <a:alpha val="43137"/>
                    </a:srgbClr>
                  </a:outerShdw>
                </a:effectLst>
              </a:rPr>
              <a:t>Atlas</a:t>
            </a:r>
            <a:r>
              <a:rPr lang="cs-CZ" dirty="0" smtClean="0">
                <a:effectLst/>
              </a:rPr>
              <a:t> - soubor </a:t>
            </a:r>
            <a:r>
              <a:rPr lang="cs-CZ" dirty="0">
                <a:effectLst/>
              </a:rPr>
              <a:t>map spojený do společné vazby. Pokud se jedná o soubor kartografických dokumentů bez společného názvu či atlas uložený v nesvázané podobě, rozhodne katalogizátor o popisné jednotce v závislosti na hodnotě díla – popisnou jednotkou může být v tomto případě jak celý soubor (jednotlivé mapy lze podrobně popsat v poli Formalizovaná poznámka o obsahu </a:t>
            </a:r>
            <a:r>
              <a:rPr lang="cs-CZ" dirty="0" smtClean="0">
                <a:effectLst/>
              </a:rPr>
              <a:t>) </a:t>
            </a:r>
            <a:r>
              <a:rPr lang="cs-CZ" dirty="0">
                <a:effectLst/>
              </a:rPr>
              <a:t>tak jednotlivé mapové listy. Česká katalogizační praxe obvykle doporučuje zvolit popisnou jednotku na úrovni celého souboru</a:t>
            </a:r>
            <a:r>
              <a:rPr lang="cs-CZ" dirty="0" smtClean="0">
                <a:effectLst/>
              </a:rPr>
              <a:t>.</a:t>
            </a:r>
          </a:p>
          <a:p>
            <a:pPr marL="342900" indent="-342900" algn="l">
              <a:buFontTx/>
              <a:buChar char="-"/>
            </a:pPr>
            <a:r>
              <a:rPr lang="cs-CZ" b="1" i="1" dirty="0" smtClean="0">
                <a:effectLst>
                  <a:outerShdw blurRad="38100" dist="38100" dir="2700000" algn="tl">
                    <a:srgbClr val="000000">
                      <a:alpha val="43137"/>
                    </a:srgbClr>
                  </a:outerShdw>
                </a:effectLst>
              </a:rPr>
              <a:t>Mapový</a:t>
            </a:r>
            <a:r>
              <a:rPr lang="cs-CZ" sz="4700" b="1" i="1" dirty="0" smtClean="0">
                <a:effectLst>
                  <a:outerShdw blurRad="38100" dist="38100" dir="2700000" algn="tl">
                    <a:srgbClr val="000000">
                      <a:alpha val="43137"/>
                    </a:srgbClr>
                  </a:outerShdw>
                </a:effectLst>
              </a:rPr>
              <a:t> </a:t>
            </a:r>
            <a:r>
              <a:rPr lang="cs-CZ" b="1" i="1" dirty="0">
                <a:effectLst>
                  <a:outerShdw blurRad="38100" dist="38100" dir="2700000" algn="tl">
                    <a:srgbClr val="000000">
                      <a:alpha val="43137"/>
                    </a:srgbClr>
                  </a:outerShdw>
                </a:effectLst>
              </a:rPr>
              <a:t>výřez</a:t>
            </a:r>
            <a:r>
              <a:rPr lang="cs-CZ" dirty="0">
                <a:effectLst/>
              </a:rPr>
              <a:t> </a:t>
            </a:r>
            <a:r>
              <a:rPr lang="cs-CZ" dirty="0" smtClean="0">
                <a:effectLst/>
              </a:rPr>
              <a:t> - není </a:t>
            </a:r>
            <a:r>
              <a:rPr lang="cs-CZ" dirty="0">
                <a:effectLst/>
              </a:rPr>
              <a:t>popisnou jednotkou a je popisován formou formalizované poznámky o obsahu.</a:t>
            </a:r>
          </a:p>
          <a:p>
            <a:r>
              <a:rPr lang="x-none">
                <a:effectLst/>
              </a:rPr>
              <a:t> </a:t>
            </a:r>
            <a:endParaRPr lang="cs-CZ" dirty="0">
              <a:effectLst/>
            </a:endParaRPr>
          </a:p>
          <a:p>
            <a:endParaRPr lang="cs-CZ" dirty="0"/>
          </a:p>
        </p:txBody>
      </p:sp>
      <p:sp>
        <p:nvSpPr>
          <p:cNvPr id="4" name="Nadpis 1"/>
          <p:cNvSpPr>
            <a:spLocks noGrp="1"/>
          </p:cNvSpPr>
          <p:nvPr>
            <p:ph type="ctrTitle"/>
          </p:nvPr>
        </p:nvSpPr>
        <p:spPr>
          <a:xfrm>
            <a:off x="1187624" y="188640"/>
            <a:ext cx="6777318" cy="817127"/>
          </a:xfrm>
        </p:spPr>
        <p:txBody>
          <a:bodyPr/>
          <a:lstStyle/>
          <a:p>
            <a:r>
              <a:rPr lang="cs-CZ" dirty="0" smtClean="0"/>
              <a:t>Základní pojmy</a:t>
            </a:r>
            <a:endParaRPr lang="cs-CZ" dirty="0"/>
          </a:p>
        </p:txBody>
      </p:sp>
    </p:spTree>
    <p:extLst>
      <p:ext uri="{BB962C8B-B14F-4D97-AF65-F5344CB8AC3E}">
        <p14:creationId xmlns:p14="http://schemas.microsoft.com/office/powerpoint/2010/main" val="1484141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755576" y="260648"/>
            <a:ext cx="7560840" cy="936104"/>
          </a:xfrm>
        </p:spPr>
        <p:txBody>
          <a:bodyPr/>
          <a:lstStyle/>
          <a:p>
            <a:r>
              <a:rPr lang="cs-CZ" dirty="0" smtClean="0"/>
              <a:t>Chyby v evidenci map</a:t>
            </a:r>
            <a:endParaRPr lang="cs-CZ" dirty="0"/>
          </a:p>
        </p:txBody>
      </p:sp>
      <p:sp>
        <p:nvSpPr>
          <p:cNvPr id="3" name="Podnadpis 2"/>
          <p:cNvSpPr>
            <a:spLocks noGrp="1"/>
          </p:cNvSpPr>
          <p:nvPr>
            <p:ph type="subTitle" idx="1"/>
          </p:nvPr>
        </p:nvSpPr>
        <p:spPr>
          <a:xfrm>
            <a:off x="395536" y="2708920"/>
            <a:ext cx="8064896" cy="1752600"/>
          </a:xfrm>
        </p:spPr>
        <p:txBody>
          <a:bodyPr>
            <a:normAutofit fontScale="92500" lnSpcReduction="20000"/>
          </a:bodyPr>
          <a:lstStyle/>
          <a:p>
            <a:pPr algn="l"/>
            <a:r>
              <a:rPr lang="cs-CZ" i="1" dirty="0" smtClean="0">
                <a:effectLst/>
              </a:rPr>
              <a:t> - nerespektování </a:t>
            </a:r>
            <a:r>
              <a:rPr lang="cs-CZ" i="1" dirty="0">
                <a:effectLst/>
              </a:rPr>
              <a:t>principu popisné a inventární </a:t>
            </a:r>
            <a:r>
              <a:rPr lang="cs-CZ" i="1" dirty="0" smtClean="0">
                <a:effectLst/>
              </a:rPr>
              <a:t>jednotky</a:t>
            </a:r>
          </a:p>
          <a:p>
            <a:pPr algn="l"/>
            <a:endParaRPr lang="cs-CZ" i="1" dirty="0">
              <a:effectLst/>
            </a:endParaRPr>
          </a:p>
          <a:p>
            <a:pPr algn="l"/>
            <a:r>
              <a:rPr lang="cs-CZ" i="1" dirty="0" smtClean="0">
                <a:effectLst/>
              </a:rPr>
              <a:t>- nevyužití </a:t>
            </a:r>
            <a:r>
              <a:rPr lang="cs-CZ" i="1" dirty="0">
                <a:effectLst/>
              </a:rPr>
              <a:t>principu formalizované poznámky k obsahu </a:t>
            </a:r>
            <a:endParaRPr lang="cs-CZ" i="1" dirty="0" smtClean="0">
              <a:effectLst/>
            </a:endParaRPr>
          </a:p>
          <a:p>
            <a:pPr algn="l"/>
            <a:endParaRPr lang="cs-CZ" i="1" dirty="0">
              <a:effectLst/>
            </a:endParaRPr>
          </a:p>
          <a:p>
            <a:pPr algn="l"/>
            <a:r>
              <a:rPr lang="cs-CZ" i="1" dirty="0" smtClean="0">
                <a:effectLst/>
              </a:rPr>
              <a:t>- kartografický </a:t>
            </a:r>
            <a:r>
              <a:rPr lang="cs-CZ" i="1" dirty="0">
                <a:effectLst/>
              </a:rPr>
              <a:t>dokument je zpracován jako klasická tištěná kniha</a:t>
            </a:r>
            <a:r>
              <a:rPr lang="cs-CZ" dirty="0" smtClean="0">
                <a:effectLst/>
              </a:rPr>
              <a:t> </a:t>
            </a:r>
            <a:endParaRPr lang="cs-CZ" dirty="0"/>
          </a:p>
        </p:txBody>
      </p:sp>
    </p:spTree>
    <p:extLst>
      <p:ext uri="{BB962C8B-B14F-4D97-AF65-F5344CB8AC3E}">
        <p14:creationId xmlns:p14="http://schemas.microsoft.com/office/powerpoint/2010/main" val="528141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87624" y="1916832"/>
            <a:ext cx="6777318" cy="1731982"/>
          </a:xfrm>
        </p:spPr>
        <p:txBody>
          <a:bodyPr/>
          <a:lstStyle/>
          <a:p>
            <a:r>
              <a:rPr lang="cs-CZ" dirty="0" smtClean="0"/>
              <a:t>Hudebniny</a:t>
            </a:r>
            <a:endParaRPr lang="cs-CZ" dirty="0"/>
          </a:p>
        </p:txBody>
      </p:sp>
    </p:spTree>
    <p:extLst>
      <p:ext uri="{BB962C8B-B14F-4D97-AF65-F5344CB8AC3E}">
        <p14:creationId xmlns:p14="http://schemas.microsoft.com/office/powerpoint/2010/main" val="3658297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87624" y="260648"/>
            <a:ext cx="6777318" cy="817127"/>
          </a:xfrm>
        </p:spPr>
        <p:txBody>
          <a:bodyPr/>
          <a:lstStyle/>
          <a:p>
            <a:r>
              <a:rPr lang="cs-CZ" dirty="0" smtClean="0"/>
              <a:t>Základní pojmy</a:t>
            </a:r>
            <a:endParaRPr lang="cs-CZ" dirty="0"/>
          </a:p>
        </p:txBody>
      </p:sp>
      <p:sp>
        <p:nvSpPr>
          <p:cNvPr id="3" name="Podnadpis 2"/>
          <p:cNvSpPr>
            <a:spLocks noGrp="1"/>
          </p:cNvSpPr>
          <p:nvPr>
            <p:ph type="subTitle" idx="1"/>
          </p:nvPr>
        </p:nvSpPr>
        <p:spPr>
          <a:xfrm>
            <a:off x="107504" y="1772816"/>
            <a:ext cx="8784976" cy="4896544"/>
          </a:xfrm>
        </p:spPr>
        <p:txBody>
          <a:bodyPr>
            <a:normAutofit fontScale="92500" lnSpcReduction="20000"/>
          </a:bodyPr>
          <a:lstStyle/>
          <a:p>
            <a:pPr algn="l"/>
            <a:r>
              <a:rPr lang="cs-CZ" b="1" i="1" dirty="0">
                <a:effectLst>
                  <a:outerShdw blurRad="38100" dist="38100" dir="2700000" algn="tl">
                    <a:srgbClr val="000000">
                      <a:alpha val="43137"/>
                    </a:srgbClr>
                  </a:outerShdw>
                </a:effectLst>
              </a:rPr>
              <a:t>inventární a popisná </a:t>
            </a:r>
            <a:r>
              <a:rPr lang="cs-CZ" b="1" i="1" dirty="0" smtClean="0">
                <a:effectLst>
                  <a:outerShdw blurRad="38100" dist="38100" dir="2700000" algn="tl">
                    <a:srgbClr val="000000">
                      <a:alpha val="43137"/>
                    </a:srgbClr>
                  </a:outerShdw>
                </a:effectLst>
              </a:rPr>
              <a:t>jednotka</a:t>
            </a:r>
          </a:p>
          <a:p>
            <a:pPr algn="l"/>
            <a:endParaRPr lang="cs-CZ" b="1" i="1" dirty="0">
              <a:effectLst>
                <a:outerShdw blurRad="38100" dist="38100" dir="2700000" algn="tl">
                  <a:srgbClr val="000000">
                    <a:alpha val="43137"/>
                  </a:srgbClr>
                </a:outerShdw>
              </a:effectLst>
            </a:endParaRPr>
          </a:p>
          <a:p>
            <a:pPr algn="l"/>
            <a:r>
              <a:rPr lang="cs-CZ" dirty="0" smtClean="0">
                <a:effectLst/>
              </a:rPr>
              <a:t>závislé </a:t>
            </a:r>
            <a:r>
              <a:rPr lang="cs-CZ" dirty="0">
                <a:effectLst/>
              </a:rPr>
              <a:t>na podobě a stavu dochování </a:t>
            </a:r>
            <a:r>
              <a:rPr lang="cs-CZ" dirty="0" smtClean="0">
                <a:effectLst/>
              </a:rPr>
              <a:t>hudebniny - inventární </a:t>
            </a:r>
            <a:r>
              <a:rPr lang="cs-CZ" dirty="0">
                <a:effectLst/>
              </a:rPr>
              <a:t>jednotka je zároveň popisná jednotka. </a:t>
            </a:r>
            <a:endParaRPr lang="cs-CZ" dirty="0" smtClean="0">
              <a:effectLst/>
            </a:endParaRPr>
          </a:p>
          <a:p>
            <a:pPr algn="l"/>
            <a:endParaRPr lang="cs-CZ" dirty="0">
              <a:effectLst/>
            </a:endParaRPr>
          </a:p>
          <a:p>
            <a:pPr marL="342900" indent="-342900" algn="l">
              <a:buFontTx/>
              <a:buChar char="-"/>
            </a:pPr>
            <a:r>
              <a:rPr lang="cs-CZ" b="1" i="1" dirty="0" smtClean="0">
                <a:effectLst>
                  <a:outerShdw blurRad="38100" dist="38100" dir="2700000" algn="tl">
                    <a:srgbClr val="000000">
                      <a:alpha val="43137"/>
                    </a:srgbClr>
                  </a:outerShdw>
                </a:effectLst>
              </a:rPr>
              <a:t>tištěné hudebniny , </a:t>
            </a:r>
            <a:r>
              <a:rPr lang="cs-CZ" b="1" i="1" dirty="0">
                <a:effectLst>
                  <a:outerShdw blurRad="38100" dist="38100" dir="2700000" algn="tl">
                    <a:srgbClr val="000000">
                      <a:alpha val="43137"/>
                    </a:srgbClr>
                  </a:outerShdw>
                </a:effectLst>
              </a:rPr>
              <a:t>případně jakýmkoliv způsobem svázané rukopisné </a:t>
            </a:r>
            <a:r>
              <a:rPr lang="cs-CZ" b="1" i="1" dirty="0" smtClean="0">
                <a:effectLst>
                  <a:outerShdw blurRad="38100" dist="38100" dir="2700000" algn="tl">
                    <a:srgbClr val="000000">
                      <a:alpha val="43137"/>
                    </a:srgbClr>
                  </a:outerShdw>
                </a:effectLst>
              </a:rPr>
              <a:t>hudebniny</a:t>
            </a:r>
            <a:r>
              <a:rPr lang="cs-CZ" dirty="0">
                <a:effectLst/>
              </a:rPr>
              <a:t> </a:t>
            </a:r>
            <a:r>
              <a:rPr lang="cs-CZ" dirty="0" smtClean="0">
                <a:effectLst/>
              </a:rPr>
              <a:t>- </a:t>
            </a:r>
            <a:r>
              <a:rPr lang="cs-CZ" dirty="0" err="1" smtClean="0">
                <a:effectLst/>
              </a:rPr>
              <a:t>kriteriem</a:t>
            </a:r>
            <a:r>
              <a:rPr lang="cs-CZ" dirty="0" smtClean="0">
                <a:effectLst/>
              </a:rPr>
              <a:t> </a:t>
            </a:r>
            <a:r>
              <a:rPr lang="cs-CZ" dirty="0">
                <a:effectLst/>
              </a:rPr>
              <a:t> </a:t>
            </a:r>
            <a:r>
              <a:rPr lang="cs-CZ" dirty="0" smtClean="0">
                <a:effectLst/>
              </a:rPr>
              <a:t>je vazba </a:t>
            </a:r>
            <a:r>
              <a:rPr lang="cs-CZ" dirty="0">
                <a:effectLst/>
              </a:rPr>
              <a:t>exempláře, nezávisle na jeho </a:t>
            </a:r>
            <a:r>
              <a:rPr lang="cs-CZ" dirty="0" smtClean="0">
                <a:effectLst/>
              </a:rPr>
              <a:t>obsahu (inventární </a:t>
            </a:r>
            <a:r>
              <a:rPr lang="cs-CZ" dirty="0">
                <a:effectLst/>
              </a:rPr>
              <a:t>jednotkou tak může být jedna skladba i celé dílo jednoho i více </a:t>
            </a:r>
            <a:r>
              <a:rPr lang="cs-CZ" dirty="0" smtClean="0">
                <a:effectLst/>
              </a:rPr>
              <a:t>autorů). </a:t>
            </a:r>
          </a:p>
          <a:p>
            <a:pPr marL="342900" indent="-342900" algn="l">
              <a:buFontTx/>
              <a:buChar char="-"/>
            </a:pPr>
            <a:endParaRPr lang="cs-CZ" dirty="0">
              <a:effectLst/>
            </a:endParaRPr>
          </a:p>
          <a:p>
            <a:pPr marL="342900" indent="-342900" algn="l">
              <a:buFontTx/>
              <a:buChar char="-"/>
            </a:pPr>
            <a:r>
              <a:rPr lang="cs-CZ" b="1" i="1" dirty="0" smtClean="0">
                <a:effectLst>
                  <a:outerShdw blurRad="38100" dist="38100" dir="2700000" algn="tl">
                    <a:srgbClr val="000000">
                      <a:alpha val="43137"/>
                    </a:srgbClr>
                  </a:outerShdw>
                </a:effectLst>
              </a:rPr>
              <a:t>rukopis tvořený </a:t>
            </a:r>
            <a:r>
              <a:rPr lang="cs-CZ" b="1" i="1" dirty="0">
                <a:effectLst>
                  <a:outerShdw blurRad="38100" dist="38100" dir="2700000" algn="tl">
                    <a:srgbClr val="000000">
                      <a:alpha val="43137"/>
                    </a:srgbClr>
                  </a:outerShdw>
                </a:effectLst>
              </a:rPr>
              <a:t>volnými listy </a:t>
            </a:r>
            <a:r>
              <a:rPr lang="cs-CZ" b="1" i="1" dirty="0" smtClean="0">
                <a:effectLst>
                  <a:outerShdw blurRad="38100" dist="38100" dir="2700000" algn="tl">
                    <a:srgbClr val="000000">
                      <a:alpha val="43137"/>
                    </a:srgbClr>
                  </a:outerShdw>
                </a:effectLst>
              </a:rPr>
              <a:t>- </a:t>
            </a:r>
            <a:r>
              <a:rPr lang="cs-CZ" dirty="0" smtClean="0">
                <a:effectLst/>
              </a:rPr>
              <a:t>za </a:t>
            </a:r>
            <a:r>
              <a:rPr lang="cs-CZ" dirty="0">
                <a:effectLst/>
              </a:rPr>
              <a:t>popisnou a inventární jednotku považujeme jednu skladbu jednoho </a:t>
            </a:r>
            <a:r>
              <a:rPr lang="cs-CZ" dirty="0" smtClean="0">
                <a:effectLst/>
              </a:rPr>
              <a:t>autora (obvykle party </a:t>
            </a:r>
            <a:r>
              <a:rPr lang="cs-CZ" dirty="0">
                <a:effectLst/>
              </a:rPr>
              <a:t>pro jednotlivé nástroje či hlasy </a:t>
            </a:r>
            <a:r>
              <a:rPr lang="cs-CZ" dirty="0" smtClean="0">
                <a:effectLst/>
              </a:rPr>
              <a:t>na </a:t>
            </a:r>
            <a:r>
              <a:rPr lang="cs-CZ" dirty="0">
                <a:effectLst/>
              </a:rPr>
              <a:t>samostatných </a:t>
            </a:r>
            <a:r>
              <a:rPr lang="cs-CZ" dirty="0" smtClean="0">
                <a:effectLst/>
              </a:rPr>
              <a:t>listech - </a:t>
            </a:r>
            <a:r>
              <a:rPr lang="cs-CZ" dirty="0">
                <a:effectLst/>
              </a:rPr>
              <a:t>adjustujeme do jednoho </a:t>
            </a:r>
            <a:r>
              <a:rPr lang="cs-CZ" dirty="0" smtClean="0">
                <a:effectLst/>
              </a:rPr>
              <a:t>celku - jednotlivé </a:t>
            </a:r>
            <a:r>
              <a:rPr lang="cs-CZ" dirty="0">
                <a:effectLst/>
              </a:rPr>
              <a:t>party budou mít povahu </a:t>
            </a:r>
            <a:r>
              <a:rPr lang="cs-CZ" dirty="0" smtClean="0">
                <a:effectLst/>
              </a:rPr>
              <a:t>přítisku). </a:t>
            </a:r>
            <a:r>
              <a:rPr lang="cs-CZ" sz="1700" dirty="0">
                <a:effectLst/>
              </a:rPr>
              <a:t>Druhotně vytvořenému celku přidělíme jednu samostatnou signaturu. </a:t>
            </a:r>
          </a:p>
          <a:p>
            <a:endParaRPr lang="cs-CZ" dirty="0"/>
          </a:p>
        </p:txBody>
      </p:sp>
    </p:spTree>
    <p:extLst>
      <p:ext uri="{BB962C8B-B14F-4D97-AF65-F5344CB8AC3E}">
        <p14:creationId xmlns:p14="http://schemas.microsoft.com/office/powerpoint/2010/main" val="2262853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87624" y="2420888"/>
            <a:ext cx="6777318" cy="1731982"/>
          </a:xfrm>
        </p:spPr>
        <p:txBody>
          <a:bodyPr/>
          <a:lstStyle/>
          <a:p>
            <a:r>
              <a:rPr lang="cs-CZ" dirty="0" smtClean="0"/>
              <a:t>Sbírky neknižní povahy</a:t>
            </a:r>
            <a:endParaRPr lang="cs-CZ" dirty="0"/>
          </a:p>
        </p:txBody>
      </p:sp>
    </p:spTree>
    <p:extLst>
      <p:ext uri="{BB962C8B-B14F-4D97-AF65-F5344CB8AC3E}">
        <p14:creationId xmlns:p14="http://schemas.microsoft.com/office/powerpoint/2010/main" val="590222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1331640" y="2060848"/>
            <a:ext cx="7056784" cy="3312368"/>
          </a:xfrm>
        </p:spPr>
        <p:txBody>
          <a:bodyPr>
            <a:normAutofit/>
          </a:bodyPr>
          <a:lstStyle/>
          <a:p>
            <a:r>
              <a:rPr lang="cs-CZ" dirty="0" smtClean="0"/>
              <a:t>Grafické sbírky</a:t>
            </a:r>
          </a:p>
          <a:p>
            <a:r>
              <a:rPr lang="cs-CZ" dirty="0" smtClean="0"/>
              <a:t>Fotografické sbírky</a:t>
            </a:r>
          </a:p>
          <a:p>
            <a:r>
              <a:rPr lang="cs-CZ" dirty="0" smtClean="0"/>
              <a:t>Sbírky archivní povahy</a:t>
            </a:r>
          </a:p>
          <a:p>
            <a:r>
              <a:rPr lang="cs-CZ" dirty="0" smtClean="0"/>
              <a:t>Sběratelské soubory</a:t>
            </a:r>
          </a:p>
          <a:p>
            <a:endParaRPr lang="cs-CZ" dirty="0" smtClean="0"/>
          </a:p>
          <a:p>
            <a:endParaRPr lang="cs-CZ" dirty="0" smtClean="0"/>
          </a:p>
          <a:p>
            <a:endParaRPr lang="cs-CZ" dirty="0"/>
          </a:p>
        </p:txBody>
      </p:sp>
    </p:spTree>
    <p:extLst>
      <p:ext uri="{BB962C8B-B14F-4D97-AF65-F5344CB8AC3E}">
        <p14:creationId xmlns:p14="http://schemas.microsoft.com/office/powerpoint/2010/main" val="1094162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763688" y="3933056"/>
            <a:ext cx="6696744" cy="1299934"/>
          </a:xfrm>
        </p:spPr>
        <p:txBody>
          <a:bodyPr/>
          <a:lstStyle/>
          <a:p>
            <a:pPr algn="l"/>
            <a:r>
              <a:rPr lang="cs-CZ" dirty="0" smtClean="0"/>
              <a:t/>
            </a:r>
            <a:br>
              <a:rPr lang="cs-CZ" dirty="0" smtClean="0"/>
            </a:br>
            <a:r>
              <a:rPr lang="cs-CZ" dirty="0"/>
              <a:t/>
            </a:r>
            <a:br>
              <a:rPr lang="cs-CZ" dirty="0"/>
            </a:br>
            <a:r>
              <a:rPr lang="cs-CZ" dirty="0" smtClean="0"/>
              <a:t/>
            </a:r>
            <a:br>
              <a:rPr lang="cs-CZ" dirty="0" smtClean="0"/>
            </a:br>
            <a:r>
              <a:rPr lang="cs-CZ" sz="3600" dirty="0" smtClean="0"/>
              <a:t>1</a:t>
            </a:r>
            <a:r>
              <a:rPr lang="cs-CZ" sz="3600" dirty="0"/>
              <a:t>) </a:t>
            </a:r>
            <a:r>
              <a:rPr lang="cs-CZ" sz="3600" dirty="0" smtClean="0"/>
              <a:t>Rukopisy</a:t>
            </a:r>
            <a:br>
              <a:rPr lang="cs-CZ" sz="3600" dirty="0" smtClean="0"/>
            </a:br>
            <a:r>
              <a:rPr lang="cs-CZ" sz="3600" dirty="0" smtClean="0"/>
              <a:t>2) Periodika</a:t>
            </a:r>
            <a:r>
              <a:rPr lang="cs-CZ" sz="3600" dirty="0"/>
              <a:t/>
            </a:r>
            <a:br>
              <a:rPr lang="cs-CZ" sz="3600" dirty="0"/>
            </a:br>
            <a:r>
              <a:rPr lang="cs-CZ" sz="3600" dirty="0" smtClean="0"/>
              <a:t>3) Hudebniny</a:t>
            </a:r>
            <a:br>
              <a:rPr lang="cs-CZ" sz="3600" dirty="0" smtClean="0"/>
            </a:br>
            <a:r>
              <a:rPr lang="cs-CZ" sz="3600" dirty="0" smtClean="0"/>
              <a:t>4) Zvukové dokumenty</a:t>
            </a:r>
            <a:r>
              <a:rPr lang="cs-CZ" sz="3600" dirty="0"/>
              <a:t/>
            </a:r>
            <a:br>
              <a:rPr lang="cs-CZ" sz="3600" dirty="0"/>
            </a:br>
            <a:r>
              <a:rPr lang="cs-CZ" sz="3600" dirty="0"/>
              <a:t>5</a:t>
            </a:r>
            <a:r>
              <a:rPr lang="cs-CZ" sz="3600" dirty="0" smtClean="0"/>
              <a:t>) </a:t>
            </a:r>
            <a:r>
              <a:rPr lang="cs-CZ" sz="3600" dirty="0"/>
              <a:t>Kartografická díla</a:t>
            </a:r>
            <a:br>
              <a:rPr lang="cs-CZ" sz="3600" dirty="0"/>
            </a:br>
            <a:r>
              <a:rPr lang="cs-CZ" sz="3600" dirty="0" smtClean="0"/>
              <a:t>6) </a:t>
            </a:r>
            <a:r>
              <a:rPr lang="cs-CZ" sz="3600" dirty="0"/>
              <a:t>Sbírky neknižního charakteru</a:t>
            </a:r>
          </a:p>
        </p:txBody>
      </p:sp>
    </p:spTree>
    <p:extLst>
      <p:ext uri="{BB962C8B-B14F-4D97-AF65-F5344CB8AC3E}">
        <p14:creationId xmlns:p14="http://schemas.microsoft.com/office/powerpoint/2010/main" val="37690572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950" y="78827"/>
            <a:ext cx="5166717" cy="67056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ovéPole 3"/>
          <p:cNvSpPr txBox="1"/>
          <p:nvPr/>
        </p:nvSpPr>
        <p:spPr>
          <a:xfrm>
            <a:off x="652807" y="5661248"/>
            <a:ext cx="4047002" cy="923330"/>
          </a:xfrm>
          <a:prstGeom prst="rect">
            <a:avLst/>
          </a:prstGeom>
          <a:noFill/>
        </p:spPr>
        <p:txBody>
          <a:bodyPr wrap="square" rtlCol="0">
            <a:spAutoFit/>
          </a:bodyPr>
          <a:lstStyle/>
          <a:p>
            <a:r>
              <a:rPr lang="cs-CZ" b="1" u="sng" dirty="0">
                <a:hlinkClick r:id="rId3"/>
              </a:rPr>
              <a:t>https://iispp.npu.cz/mis/documentDetail.htm?id=385742</a:t>
            </a:r>
            <a:r>
              <a:rPr lang="cs-CZ" b="1" dirty="0"/>
              <a:t> </a:t>
            </a:r>
          </a:p>
          <a:p>
            <a:endParaRPr lang="cs-CZ" dirty="0"/>
          </a:p>
        </p:txBody>
      </p:sp>
      <p:sp>
        <p:nvSpPr>
          <p:cNvPr id="5" name="TextovéPole 4"/>
          <p:cNvSpPr txBox="1"/>
          <p:nvPr/>
        </p:nvSpPr>
        <p:spPr>
          <a:xfrm>
            <a:off x="5508104" y="1556792"/>
            <a:ext cx="3384376" cy="2308324"/>
          </a:xfrm>
          <a:prstGeom prst="rect">
            <a:avLst/>
          </a:prstGeom>
          <a:noFill/>
        </p:spPr>
        <p:txBody>
          <a:bodyPr wrap="square" rtlCol="0">
            <a:spAutoFit/>
          </a:bodyPr>
          <a:lstStyle/>
          <a:p>
            <a:pPr marL="285750" indent="-285750">
              <a:buFontTx/>
              <a:buChar char="-"/>
            </a:pPr>
            <a:r>
              <a:rPr lang="cs-CZ" dirty="0" smtClean="0"/>
              <a:t>podle pravidel AACR2</a:t>
            </a:r>
          </a:p>
          <a:p>
            <a:pPr marL="285750" indent="-285750">
              <a:buFontTx/>
              <a:buChar char="-"/>
            </a:pPr>
            <a:endParaRPr lang="cs-CZ" dirty="0" smtClean="0"/>
          </a:p>
          <a:p>
            <a:pPr marL="285750" indent="-285750">
              <a:buFontTx/>
              <a:buChar char="-"/>
            </a:pPr>
            <a:r>
              <a:rPr lang="cs-CZ" dirty="0"/>
              <a:t>ř</a:t>
            </a:r>
            <a:r>
              <a:rPr lang="cs-CZ" dirty="0" smtClean="0"/>
              <a:t>ešení popisné a inventární jednotky</a:t>
            </a:r>
          </a:p>
          <a:p>
            <a:pPr marL="285750" indent="-285750">
              <a:buFontTx/>
              <a:buChar char="-"/>
            </a:pPr>
            <a:endParaRPr lang="cs-CZ" dirty="0" smtClean="0"/>
          </a:p>
          <a:p>
            <a:pPr marL="285750" indent="-285750">
              <a:buFontTx/>
              <a:buChar char="-"/>
            </a:pPr>
            <a:r>
              <a:rPr lang="cs-CZ" dirty="0"/>
              <a:t>c</a:t>
            </a:r>
            <a:r>
              <a:rPr lang="cs-CZ" dirty="0" smtClean="0"/>
              <a:t>hyby v evidenci a jejich řešení</a:t>
            </a:r>
          </a:p>
          <a:p>
            <a:endParaRPr lang="cs-CZ" dirty="0"/>
          </a:p>
        </p:txBody>
      </p:sp>
    </p:spTree>
    <p:extLst>
      <p:ext uri="{BB962C8B-B14F-4D97-AF65-F5344CB8AC3E}">
        <p14:creationId xmlns:p14="http://schemas.microsoft.com/office/powerpoint/2010/main" val="42285497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smtClean="0"/>
              <a:t>Periodika</a:t>
            </a:r>
            <a:endParaRPr lang="cs-CZ" dirty="0"/>
          </a:p>
        </p:txBody>
      </p:sp>
    </p:spTree>
    <p:extLst>
      <p:ext uri="{BB962C8B-B14F-4D97-AF65-F5344CB8AC3E}">
        <p14:creationId xmlns:p14="http://schemas.microsoft.com/office/powerpoint/2010/main" val="7668103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87624" y="116632"/>
            <a:ext cx="6777318" cy="936104"/>
          </a:xfrm>
        </p:spPr>
        <p:txBody>
          <a:bodyPr/>
          <a:lstStyle/>
          <a:p>
            <a:r>
              <a:rPr lang="cs-CZ" dirty="0" smtClean="0"/>
              <a:t>Definice</a:t>
            </a:r>
            <a:endParaRPr lang="cs-CZ" dirty="0"/>
          </a:p>
        </p:txBody>
      </p:sp>
      <p:sp>
        <p:nvSpPr>
          <p:cNvPr id="3" name="Podnadpis 2"/>
          <p:cNvSpPr>
            <a:spLocks noGrp="1"/>
          </p:cNvSpPr>
          <p:nvPr>
            <p:ph type="subTitle" idx="1"/>
          </p:nvPr>
        </p:nvSpPr>
        <p:spPr>
          <a:xfrm>
            <a:off x="467544" y="1484784"/>
            <a:ext cx="8496944" cy="4968552"/>
          </a:xfrm>
        </p:spPr>
        <p:txBody>
          <a:bodyPr>
            <a:normAutofit/>
          </a:bodyPr>
          <a:lstStyle/>
          <a:p>
            <a:pPr algn="just"/>
            <a:r>
              <a:rPr lang="cs-CZ" dirty="0">
                <a:effectLst/>
              </a:rPr>
              <a:t>Definice periodik není zcela jednoznačná, přesto všechny varianty definic vycházejí ze základního principu pravidelnosti či nepravidelnosti vydávání díla a zejména principu stálého pokračování vydávání. Stejně tak základní pojem – periodikum – není obecně přijato a je nahrazováno pojmy seriál či pokračující zdroje</a:t>
            </a:r>
            <a:r>
              <a:rPr lang="cs-CZ" dirty="0" smtClean="0">
                <a:effectLst/>
              </a:rPr>
              <a:t>.</a:t>
            </a:r>
          </a:p>
          <a:p>
            <a:pPr algn="just"/>
            <a:endParaRPr lang="cs-CZ" dirty="0">
              <a:effectLst/>
            </a:endParaRPr>
          </a:p>
          <a:p>
            <a:pPr lvl="0" algn="just"/>
            <a:r>
              <a:rPr lang="cs-CZ" dirty="0" smtClean="0">
                <a:effectLst/>
              </a:rPr>
              <a:t>- </a:t>
            </a:r>
            <a:r>
              <a:rPr lang="cs-CZ" dirty="0">
                <a:effectLst/>
              </a:rPr>
              <a:t>noviny, časopisy, ročenky, edice odborných a vědeckých knih, referáty, zprávy a sborníky, materiály z kongresů a konferencí </a:t>
            </a:r>
          </a:p>
          <a:p>
            <a:pPr algn="just"/>
            <a:endParaRPr lang="cs-CZ" dirty="0" smtClean="0">
              <a:effectLst/>
            </a:endParaRPr>
          </a:p>
          <a:p>
            <a:endParaRPr lang="cs-CZ" dirty="0">
              <a:effectLst/>
            </a:endParaRPr>
          </a:p>
          <a:p>
            <a:pPr algn="l"/>
            <a:endParaRPr lang="cs-CZ" dirty="0"/>
          </a:p>
        </p:txBody>
      </p:sp>
    </p:spTree>
    <p:extLst>
      <p:ext uri="{BB962C8B-B14F-4D97-AF65-F5344CB8AC3E}">
        <p14:creationId xmlns:p14="http://schemas.microsoft.com/office/powerpoint/2010/main" val="4358362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Nadpis 1"/>
          <p:cNvSpPr>
            <a:spLocks noGrp="1"/>
          </p:cNvSpPr>
          <p:nvPr>
            <p:ph type="ctrTitle"/>
          </p:nvPr>
        </p:nvSpPr>
        <p:spPr>
          <a:xfrm>
            <a:off x="1043608" y="188640"/>
            <a:ext cx="6777318" cy="1008112"/>
          </a:xfrm>
        </p:spPr>
        <p:txBody>
          <a:bodyPr/>
          <a:lstStyle/>
          <a:p>
            <a:r>
              <a:rPr lang="cs-CZ" dirty="0" smtClean="0"/>
              <a:t>Základní pojmy</a:t>
            </a:r>
            <a:endParaRPr lang="cs-CZ" dirty="0"/>
          </a:p>
        </p:txBody>
      </p:sp>
      <p:sp>
        <p:nvSpPr>
          <p:cNvPr id="3" name="Podnadpis 2"/>
          <p:cNvSpPr>
            <a:spLocks noGrp="1"/>
          </p:cNvSpPr>
          <p:nvPr>
            <p:ph type="subTitle" idx="1"/>
          </p:nvPr>
        </p:nvSpPr>
        <p:spPr>
          <a:xfrm>
            <a:off x="539552" y="2276872"/>
            <a:ext cx="7192888" cy="3096344"/>
          </a:xfrm>
        </p:spPr>
        <p:txBody>
          <a:bodyPr>
            <a:normAutofit fontScale="92500" lnSpcReduction="10000"/>
          </a:bodyPr>
          <a:lstStyle/>
          <a:p>
            <a:pPr algn="l"/>
            <a:r>
              <a:rPr lang="cs-CZ" sz="4300" b="1" i="1" dirty="0">
                <a:effectLst>
                  <a:outerShdw blurRad="38100" dist="38100" dir="2700000" algn="tl">
                    <a:srgbClr val="000000">
                      <a:alpha val="43137"/>
                    </a:srgbClr>
                  </a:outerShdw>
                </a:effectLst>
              </a:rPr>
              <a:t>periodicita</a:t>
            </a:r>
            <a:r>
              <a:rPr lang="cs-CZ" sz="4300" b="1" dirty="0">
                <a:effectLst>
                  <a:outerShdw blurRad="38100" dist="38100" dir="2700000" algn="tl">
                    <a:srgbClr val="000000">
                      <a:alpha val="43137"/>
                    </a:srgbClr>
                  </a:outerShdw>
                </a:effectLst>
              </a:rPr>
              <a:t> </a:t>
            </a:r>
            <a:r>
              <a:rPr lang="cs-CZ" dirty="0" smtClean="0">
                <a:effectLst/>
              </a:rPr>
              <a:t>  </a:t>
            </a:r>
          </a:p>
          <a:p>
            <a:pPr algn="l"/>
            <a:endParaRPr lang="cs-CZ" dirty="0">
              <a:effectLst/>
            </a:endParaRPr>
          </a:p>
          <a:p>
            <a:pPr algn="l"/>
            <a:endParaRPr lang="cs-CZ" dirty="0" smtClean="0">
              <a:effectLst/>
            </a:endParaRPr>
          </a:p>
          <a:p>
            <a:pPr algn="just"/>
            <a:r>
              <a:rPr lang="cs-CZ" dirty="0" smtClean="0">
                <a:effectLst/>
              </a:rPr>
              <a:t>pravidelný </a:t>
            </a:r>
            <a:r>
              <a:rPr lang="cs-CZ" dirty="0">
                <a:effectLst/>
              </a:rPr>
              <a:t>či nepravidelný časový interval, </a:t>
            </a:r>
            <a:r>
              <a:rPr lang="cs-CZ" dirty="0" smtClean="0">
                <a:effectLst/>
              </a:rPr>
              <a:t>ve </a:t>
            </a:r>
            <a:r>
              <a:rPr lang="cs-CZ" dirty="0">
                <a:effectLst/>
              </a:rPr>
              <a:t>kterém je periodikum vydáváno. Periodicita může být velmi různorodá od intervalu denního, týdenního, měsíčního, čtvrtletního, pololetního, ročního až k intervalům několika letým nebo nepravidelným.</a:t>
            </a:r>
            <a:endParaRPr lang="cs-CZ" dirty="0"/>
          </a:p>
        </p:txBody>
      </p:sp>
    </p:spTree>
    <p:extLst>
      <p:ext uri="{BB962C8B-B14F-4D97-AF65-F5344CB8AC3E}">
        <p14:creationId xmlns:p14="http://schemas.microsoft.com/office/powerpoint/2010/main" val="11381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251520" y="1988840"/>
            <a:ext cx="8496944" cy="4680520"/>
          </a:xfrm>
        </p:spPr>
        <p:txBody>
          <a:bodyPr>
            <a:normAutofit/>
          </a:bodyPr>
          <a:lstStyle/>
          <a:p>
            <a:pPr algn="l"/>
            <a:r>
              <a:rPr lang="cs-CZ" i="1" dirty="0">
                <a:effectLst/>
              </a:rPr>
              <a:t> </a:t>
            </a:r>
            <a:r>
              <a:rPr lang="cs-CZ" sz="4000" b="1" i="1" dirty="0">
                <a:effectLst>
                  <a:outerShdw blurRad="38100" dist="38100" dir="2700000" algn="tl">
                    <a:srgbClr val="000000">
                      <a:alpha val="43137"/>
                    </a:srgbClr>
                  </a:outerShdw>
                </a:effectLst>
              </a:rPr>
              <a:t>ročník</a:t>
            </a:r>
            <a:r>
              <a:rPr lang="cs-CZ" dirty="0">
                <a:effectLst/>
              </a:rPr>
              <a:t> </a:t>
            </a:r>
            <a:endParaRPr lang="cs-CZ" dirty="0" smtClean="0">
              <a:effectLst/>
            </a:endParaRPr>
          </a:p>
          <a:p>
            <a:endParaRPr lang="cs-CZ" dirty="0">
              <a:effectLst/>
            </a:endParaRPr>
          </a:p>
          <a:p>
            <a:pPr algn="just"/>
            <a:r>
              <a:rPr lang="cs-CZ" dirty="0" smtClean="0">
                <a:effectLst/>
              </a:rPr>
              <a:t>číselná </a:t>
            </a:r>
            <a:r>
              <a:rPr lang="cs-CZ" dirty="0">
                <a:effectLst/>
              </a:rPr>
              <a:t>nebo slovní hodnota označující pořadí roků vydávání periodika. Ročník je vyjádřen obvykle ve formě pořadové číslice (arabské, římské) nebo slovním přepisem pořadové číslice. Označení ročníku pořadovou číslicí často nahrazuje označení rokem vydání (arabská či římská číslice) nebo intervalem roku vydání v případě, kdy ročník se nekryje s kalendářním rokem, ale např. se školním </a:t>
            </a:r>
            <a:r>
              <a:rPr lang="cs-CZ" dirty="0" smtClean="0">
                <a:effectLst/>
              </a:rPr>
              <a:t>rokem či jiným intervalem</a:t>
            </a:r>
            <a:endParaRPr lang="cs-CZ" dirty="0"/>
          </a:p>
        </p:txBody>
      </p:sp>
      <p:sp>
        <p:nvSpPr>
          <p:cNvPr id="4" name="Nadpis 1"/>
          <p:cNvSpPr>
            <a:spLocks noGrp="1"/>
          </p:cNvSpPr>
          <p:nvPr>
            <p:ph type="ctrTitle"/>
          </p:nvPr>
        </p:nvSpPr>
        <p:spPr>
          <a:xfrm>
            <a:off x="1187624" y="476672"/>
            <a:ext cx="6777318" cy="961143"/>
          </a:xfrm>
        </p:spPr>
        <p:txBody>
          <a:bodyPr/>
          <a:lstStyle/>
          <a:p>
            <a:r>
              <a:rPr lang="cs-CZ" dirty="0" smtClean="0"/>
              <a:t>Základní pojmy</a:t>
            </a:r>
            <a:endParaRPr lang="cs-CZ" dirty="0"/>
          </a:p>
        </p:txBody>
      </p:sp>
    </p:spTree>
    <p:extLst>
      <p:ext uri="{BB962C8B-B14F-4D97-AF65-F5344CB8AC3E}">
        <p14:creationId xmlns:p14="http://schemas.microsoft.com/office/powerpoint/2010/main" val="647794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251520" y="1772816"/>
            <a:ext cx="8712968" cy="4896544"/>
          </a:xfrm>
        </p:spPr>
        <p:txBody>
          <a:bodyPr>
            <a:normAutofit/>
          </a:bodyPr>
          <a:lstStyle/>
          <a:p>
            <a:pPr algn="l"/>
            <a:r>
              <a:rPr lang="cs-CZ" sz="4000" b="1" i="1" dirty="0">
                <a:effectLst>
                  <a:outerShdw blurRad="38100" dist="38100" dir="2700000" algn="tl">
                    <a:srgbClr val="000000">
                      <a:alpha val="43137"/>
                    </a:srgbClr>
                  </a:outerShdw>
                </a:effectLst>
              </a:rPr>
              <a:t>číslo </a:t>
            </a:r>
            <a:r>
              <a:rPr lang="cs-CZ" sz="4000" b="1" i="1" dirty="0" smtClean="0">
                <a:effectLst>
                  <a:outerShdw blurRad="38100" dist="38100" dir="2700000" algn="tl">
                    <a:srgbClr val="000000">
                      <a:alpha val="43137"/>
                    </a:srgbClr>
                  </a:outerShdw>
                </a:effectLst>
              </a:rPr>
              <a:t>periodika</a:t>
            </a:r>
          </a:p>
          <a:p>
            <a:pPr algn="l"/>
            <a:endParaRPr lang="cs-CZ" i="1" dirty="0">
              <a:effectLst/>
            </a:endParaRPr>
          </a:p>
          <a:p>
            <a:pPr algn="just"/>
            <a:r>
              <a:rPr lang="cs-CZ" dirty="0" smtClean="0">
                <a:effectLst/>
              </a:rPr>
              <a:t>číselná </a:t>
            </a:r>
            <a:r>
              <a:rPr lang="cs-CZ" dirty="0">
                <a:effectLst/>
              </a:rPr>
              <a:t>(arabská, římská) nebo slovní hodnota označující obvykle pořadí jednotlivého periodika v rámci ročníku. U každého ročníku se číselná nebo slovní hodnota opakuje. Zejména u periodik s nízkou periodicitou se setkáme s průběžným číslováním nezávislým na ročníku. Jednotlivá čísla periodika jsou průběžně číslována od počátku vydávání titulu</a:t>
            </a:r>
            <a:endParaRPr lang="cs-CZ" dirty="0"/>
          </a:p>
        </p:txBody>
      </p:sp>
      <p:sp>
        <p:nvSpPr>
          <p:cNvPr id="4" name="Nadpis 1"/>
          <p:cNvSpPr>
            <a:spLocks noGrp="1"/>
          </p:cNvSpPr>
          <p:nvPr>
            <p:ph type="ctrTitle"/>
          </p:nvPr>
        </p:nvSpPr>
        <p:spPr>
          <a:xfrm>
            <a:off x="1115616" y="404664"/>
            <a:ext cx="6777318" cy="889135"/>
          </a:xfrm>
        </p:spPr>
        <p:txBody>
          <a:bodyPr/>
          <a:lstStyle/>
          <a:p>
            <a:r>
              <a:rPr lang="cs-CZ" dirty="0" smtClean="0"/>
              <a:t>Základní pojmy</a:t>
            </a:r>
            <a:endParaRPr lang="cs-CZ" dirty="0"/>
          </a:p>
        </p:txBody>
      </p:sp>
    </p:spTree>
    <p:extLst>
      <p:ext uri="{BB962C8B-B14F-4D97-AF65-F5344CB8AC3E}">
        <p14:creationId xmlns:p14="http://schemas.microsoft.com/office/powerpoint/2010/main" val="25253981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251520" y="1700808"/>
            <a:ext cx="8712968" cy="5040560"/>
          </a:xfrm>
        </p:spPr>
        <p:txBody>
          <a:bodyPr>
            <a:normAutofit/>
          </a:bodyPr>
          <a:lstStyle/>
          <a:p>
            <a:pPr algn="l"/>
            <a:r>
              <a:rPr lang="cs-CZ" sz="4000" b="1" i="1" dirty="0">
                <a:effectLst>
                  <a:outerShdw blurRad="38100" dist="38100" dir="2700000" algn="tl">
                    <a:srgbClr val="000000">
                      <a:alpha val="43137"/>
                    </a:srgbClr>
                  </a:outerShdw>
                </a:effectLst>
              </a:rPr>
              <a:t>popisná </a:t>
            </a:r>
            <a:r>
              <a:rPr lang="cs-CZ" sz="4000" b="1" i="1" dirty="0" smtClean="0">
                <a:effectLst>
                  <a:outerShdw blurRad="38100" dist="38100" dir="2700000" algn="tl">
                    <a:srgbClr val="000000">
                      <a:alpha val="43137"/>
                    </a:srgbClr>
                  </a:outerShdw>
                </a:effectLst>
              </a:rPr>
              <a:t>jednotka</a:t>
            </a:r>
          </a:p>
          <a:p>
            <a:endParaRPr lang="cs-CZ" i="1" dirty="0">
              <a:effectLst/>
            </a:endParaRPr>
          </a:p>
          <a:p>
            <a:pPr algn="just"/>
            <a:r>
              <a:rPr lang="cs-CZ" dirty="0" smtClean="0">
                <a:effectLst/>
              </a:rPr>
              <a:t>velmi </a:t>
            </a:r>
            <a:r>
              <a:rPr lang="cs-CZ" dirty="0">
                <a:effectLst/>
              </a:rPr>
              <a:t>důležitý pojem, který je mimo knihovnickou sféru obvykle chápán nesprávně. Jeho nesprávná interpretace se promítá jak do chybného způsobu evidence periodik, tak do nesprávného způsobu tvorby bibliografických záznamů periodik. Popisnou jednotku pro periodika tvoří </a:t>
            </a:r>
            <a:r>
              <a:rPr lang="cs-CZ" sz="2800" b="1" i="1" dirty="0">
                <a:effectLst>
                  <a:outerShdw blurRad="38100" dist="38100" dir="2700000" algn="tl">
                    <a:srgbClr val="000000">
                      <a:alpha val="43137"/>
                    </a:srgbClr>
                  </a:outerShdw>
                </a:effectLst>
              </a:rPr>
              <a:t>titul jako celek</a:t>
            </a:r>
            <a:r>
              <a:rPr lang="cs-CZ" dirty="0">
                <a:effectLst/>
              </a:rPr>
              <a:t> – tedy pro jedno periodikum je vytvářen pouze </a:t>
            </a:r>
            <a:r>
              <a:rPr lang="cs-CZ" b="1" dirty="0">
                <a:effectLst/>
              </a:rPr>
              <a:t>jeden</a:t>
            </a:r>
            <a:r>
              <a:rPr lang="cs-CZ" dirty="0">
                <a:effectLst/>
              </a:rPr>
              <a:t> bibliografický záznam, podrobnosti týkající se konkrétních ročníků a čísel je řešen na úrovni svazkových informací k titulu.</a:t>
            </a:r>
            <a:endParaRPr lang="cs-CZ" dirty="0"/>
          </a:p>
        </p:txBody>
      </p:sp>
      <p:sp>
        <p:nvSpPr>
          <p:cNvPr id="4" name="Nadpis 1"/>
          <p:cNvSpPr>
            <a:spLocks noGrp="1"/>
          </p:cNvSpPr>
          <p:nvPr>
            <p:ph type="ctrTitle"/>
          </p:nvPr>
        </p:nvSpPr>
        <p:spPr>
          <a:xfrm>
            <a:off x="1331640" y="332656"/>
            <a:ext cx="6777318" cy="961143"/>
          </a:xfrm>
        </p:spPr>
        <p:txBody>
          <a:bodyPr/>
          <a:lstStyle/>
          <a:p>
            <a:r>
              <a:rPr lang="cs-CZ" dirty="0" smtClean="0"/>
              <a:t>Základní pojmy</a:t>
            </a:r>
            <a:endParaRPr lang="cs-CZ" dirty="0"/>
          </a:p>
        </p:txBody>
      </p:sp>
    </p:spTree>
    <p:extLst>
      <p:ext uri="{BB962C8B-B14F-4D97-AF65-F5344CB8AC3E}">
        <p14:creationId xmlns:p14="http://schemas.microsoft.com/office/powerpoint/2010/main" val="1537733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vrdý obal">
  <a:themeElements>
    <a:clrScheme name="Vlastní 1">
      <a:dk1>
        <a:sysClr val="windowText" lastClr="000000"/>
      </a:dk1>
      <a:lt1>
        <a:srgbClr val="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Tvrdý obal">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Tvrdý obal">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196</TotalTime>
  <Words>474</Words>
  <Application>Microsoft Office PowerPoint</Application>
  <PresentationFormat>Předvádění na obrazovce (4:3)</PresentationFormat>
  <Paragraphs>86</Paragraphs>
  <Slides>19</Slides>
  <Notes>0</Notes>
  <HiddenSlides>0</HiddenSlides>
  <MMClips>0</MMClips>
  <ScaleCrop>false</ScaleCrop>
  <HeadingPairs>
    <vt:vector size="4" baseType="variant">
      <vt:variant>
        <vt:lpstr>Motiv</vt:lpstr>
      </vt:variant>
      <vt:variant>
        <vt:i4>1</vt:i4>
      </vt:variant>
      <vt:variant>
        <vt:lpstr>Nadpisy snímků</vt:lpstr>
      </vt:variant>
      <vt:variant>
        <vt:i4>19</vt:i4>
      </vt:variant>
    </vt:vector>
  </HeadingPairs>
  <TitlesOfParts>
    <vt:vector size="20" baseType="lpstr">
      <vt:lpstr>Tvrdý obal</vt:lpstr>
      <vt:lpstr>Speciální druhy dokumentů v</vt:lpstr>
      <vt:lpstr>   1) Rukopisy 2) Periodika 3) Hudebniny 4) Zvukové dokumenty 5) Kartografická díla 6) Sbírky neknižního charakteru</vt:lpstr>
      <vt:lpstr>Prezentace aplikace PowerPoint</vt:lpstr>
      <vt:lpstr>Periodika</vt:lpstr>
      <vt:lpstr>Definice</vt:lpstr>
      <vt:lpstr>Základní pojmy</vt:lpstr>
      <vt:lpstr>Základní pojmy</vt:lpstr>
      <vt:lpstr>Základní pojmy</vt:lpstr>
      <vt:lpstr>Základní pojmy</vt:lpstr>
      <vt:lpstr>Základní pojmy</vt:lpstr>
      <vt:lpstr>Chyby v evidenci periodik </vt:lpstr>
      <vt:lpstr>Kartografická díla</vt:lpstr>
      <vt:lpstr>Definice</vt:lpstr>
      <vt:lpstr>Základní pojmy</vt:lpstr>
      <vt:lpstr>Chyby v evidenci map</vt:lpstr>
      <vt:lpstr>Hudebniny</vt:lpstr>
      <vt:lpstr>Základní pojmy</vt:lpstr>
      <vt:lpstr>Sbírky neknižní povahy</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Speciální druhy dokumentů v</dc:title>
  <dc:creator>hajek</dc:creator>
  <cp:lastModifiedBy>hajek</cp:lastModifiedBy>
  <cp:revision>15</cp:revision>
  <dcterms:created xsi:type="dcterms:W3CDTF">2016-05-31T10:54:33Z</dcterms:created>
  <dcterms:modified xsi:type="dcterms:W3CDTF">2016-05-31T14:11:17Z</dcterms:modified>
</cp:coreProperties>
</file>